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422" r:id="rId2"/>
    <p:sldId id="1141" r:id="rId3"/>
    <p:sldId id="1252" r:id="rId4"/>
    <p:sldId id="976" r:id="rId5"/>
    <p:sldId id="1253" r:id="rId6"/>
    <p:sldId id="1254" r:id="rId7"/>
    <p:sldId id="1255" r:id="rId8"/>
    <p:sldId id="1256" r:id="rId9"/>
    <p:sldId id="1257" r:id="rId10"/>
    <p:sldId id="1258" r:id="rId11"/>
    <p:sldId id="1259" r:id="rId12"/>
    <p:sldId id="1260" r:id="rId13"/>
    <p:sldId id="1202" r:id="rId14"/>
    <p:sldId id="1203" r:id="rId15"/>
    <p:sldId id="1204" r:id="rId16"/>
    <p:sldId id="1205" r:id="rId17"/>
    <p:sldId id="1207" r:id="rId18"/>
    <p:sldId id="1206" r:id="rId19"/>
    <p:sldId id="1209" r:id="rId20"/>
    <p:sldId id="1210" r:id="rId21"/>
    <p:sldId id="1211" r:id="rId22"/>
    <p:sldId id="1212" r:id="rId23"/>
    <p:sldId id="1213" r:id="rId24"/>
    <p:sldId id="1214" r:id="rId25"/>
    <p:sldId id="1215" r:id="rId26"/>
    <p:sldId id="1216" r:id="rId27"/>
    <p:sldId id="1208" r:id="rId28"/>
    <p:sldId id="1217" r:id="rId29"/>
    <p:sldId id="1218" r:id="rId30"/>
    <p:sldId id="1219" r:id="rId31"/>
    <p:sldId id="1220" r:id="rId32"/>
    <p:sldId id="1221" r:id="rId33"/>
    <p:sldId id="1222" r:id="rId34"/>
    <p:sldId id="1223" r:id="rId35"/>
    <p:sldId id="1224" r:id="rId36"/>
    <p:sldId id="1225" r:id="rId37"/>
    <p:sldId id="1227" r:id="rId38"/>
    <p:sldId id="1228" r:id="rId39"/>
    <p:sldId id="1231" r:id="rId40"/>
    <p:sldId id="1235" r:id="rId41"/>
    <p:sldId id="1237" r:id="rId42"/>
    <p:sldId id="1238" r:id="rId43"/>
    <p:sldId id="1230" r:id="rId44"/>
    <p:sldId id="1232" r:id="rId45"/>
    <p:sldId id="1234" r:id="rId46"/>
    <p:sldId id="1229" r:id="rId47"/>
    <p:sldId id="1239" r:id="rId48"/>
    <p:sldId id="1236" r:id="rId49"/>
    <p:sldId id="1240" r:id="rId50"/>
    <p:sldId id="1242" r:id="rId51"/>
    <p:sldId id="1241" r:id="rId52"/>
    <p:sldId id="1243" r:id="rId53"/>
    <p:sldId id="1244" r:id="rId54"/>
    <p:sldId id="1246" r:id="rId55"/>
    <p:sldId id="1247" r:id="rId56"/>
    <p:sldId id="1245" r:id="rId57"/>
    <p:sldId id="1142" r:id="rId58"/>
    <p:sldId id="1248" r:id="rId59"/>
    <p:sldId id="1249" r:id="rId60"/>
    <p:sldId id="1250" r:id="rId61"/>
    <p:sldId id="1251" r:id="rId62"/>
    <p:sldId id="1201" r:id="rId63"/>
    <p:sldId id="259" r:id="rId64"/>
  </p:sldIdLst>
  <p:sldSz cx="36576000" cy="20574000"/>
  <p:notesSz cx="6858000" cy="9144000"/>
  <p:custDataLst>
    <p:tags r:id="rId67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9" autoAdjust="0"/>
    <p:restoredTop sz="88535" autoAdjust="0"/>
  </p:normalViewPr>
  <p:slideViewPr>
    <p:cSldViewPr snapToGrid="0" snapToObjects="1" showGuides="1">
      <p:cViewPr varScale="1">
        <p:scale>
          <a:sx n="28" d="100"/>
          <a:sy n="28" d="100"/>
        </p:scale>
        <p:origin x="2296" y="8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7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5" y="19154775"/>
            <a:ext cx="1325659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 Hui Xue, NHLBI, NIH, 2021</a:t>
            </a:r>
            <a:endParaRPr lang="en-US" dirty="0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11169378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Hui Xue, NHLBI, NIH, 2021</a:t>
            </a:r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i.xue@nih.g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5.jpeg"/><Relationship Id="rId7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perswithcode.com/sota/image-classification-on-imagenet?metric=Top%205%20Accuracy" TargetMode="External"/><Relationship Id="rId5" Type="http://schemas.openxmlformats.org/officeDocument/2006/relationships/hyperlink" Target="https://www.kaggle.com/c/imagenet-object-localization-challenge/overview/description" TargetMode="External"/><Relationship Id="rId4" Type="http://schemas.openxmlformats.org/officeDocument/2006/relationships/hyperlink" Target="https://image-net.org/challenges/LSVRC/index.php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7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107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r>
              <a:rPr lang="en-US" sz="8000" i="1" dirty="0">
                <a:cs typeface="Arial"/>
                <a:hlinkClick r:id="rId3"/>
              </a:rPr>
              <a:t>hui.xue@nih.gov</a:t>
            </a:r>
            <a:endParaRPr lang="en-US" sz="8000" i="1" dirty="0">
              <a:cs typeface="Arial"/>
            </a:endParaRPr>
          </a:p>
          <a:p>
            <a:pPr algn="ctr"/>
            <a:endParaRPr lang="en-US" sz="8000" i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SqueezeNet</a:t>
            </a:r>
            <a:r>
              <a:rPr lang="en-US" altLang="zh-CN" sz="9600" dirty="0"/>
              <a:t> 2017 : attention along channels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59922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EfficientNet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131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Mobile net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4335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6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The Shots Your Cat Needs">
            <a:extLst>
              <a:ext uri="{FF2B5EF4-FFF2-40B4-BE49-F238E27FC236}">
                <a16:creationId xmlns:a16="http://schemas.microsoft.com/office/drawing/2014/main" id="{1E6F35C2-79B1-4534-B069-CB47194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5835764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The Shots Your Cat Needs">
            <a:extLst>
              <a:ext uri="{FF2B5EF4-FFF2-40B4-BE49-F238E27FC236}">
                <a16:creationId xmlns:a16="http://schemas.microsoft.com/office/drawing/2014/main" id="{1A2D3296-9D37-4E53-940C-25FE692D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2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The Shots Your Cat Needs">
            <a:extLst>
              <a:ext uri="{FF2B5EF4-FFF2-40B4-BE49-F238E27FC236}">
                <a16:creationId xmlns:a16="http://schemas.microsoft.com/office/drawing/2014/main" id="{6FB1488E-3C27-4E9C-805C-A738A931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14294008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D999F-D0CF-4CA4-A517-12C0F443CCF3}"/>
              </a:ext>
            </a:extLst>
          </p:cNvPr>
          <p:cNvSpPr txBox="1"/>
          <p:nvPr/>
        </p:nvSpPr>
        <p:spPr>
          <a:xfrm>
            <a:off x="1930396" y="13832343"/>
            <a:ext cx="381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640x480x3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4E9B-85D2-416F-B31D-C9196430F87D}"/>
              </a:ext>
            </a:extLst>
          </p:cNvPr>
          <p:cNvSpPr txBox="1"/>
          <p:nvPr/>
        </p:nvSpPr>
        <p:spPr>
          <a:xfrm>
            <a:off x="10424160" y="4912434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D40B78-9B84-430D-9C14-61D029544DE4}"/>
              </a:ext>
            </a:extLst>
          </p:cNvPr>
          <p:cNvSpPr txBox="1"/>
          <p:nvPr/>
        </p:nvSpPr>
        <p:spPr>
          <a:xfrm>
            <a:off x="9993085" y="9141556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3D012C-D8B3-4082-ABD9-C3F481EA222E}"/>
              </a:ext>
            </a:extLst>
          </p:cNvPr>
          <p:cNvSpPr txBox="1"/>
          <p:nvPr/>
        </p:nvSpPr>
        <p:spPr>
          <a:xfrm>
            <a:off x="10244280" y="1355990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AD4829-6F17-445B-80D0-F38C12A4A7E8}"/>
              </a:ext>
            </a:extLst>
          </p:cNvPr>
          <p:cNvSpPr/>
          <p:nvPr/>
        </p:nvSpPr>
        <p:spPr>
          <a:xfrm>
            <a:off x="13837028" y="5835764"/>
            <a:ext cx="971048" cy="11729968"/>
          </a:xfrm>
          <a:prstGeom prst="rightBrace">
            <a:avLst>
              <a:gd name="adj1" fmla="val 56396"/>
              <a:gd name="adj2" fmla="val 505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4CE3F7E-17C0-451B-95C2-72D37CBDEF8E}"/>
              </a:ext>
            </a:extLst>
          </p:cNvPr>
          <p:cNvSpPr/>
          <p:nvPr/>
        </p:nvSpPr>
        <p:spPr bwMode="auto">
          <a:xfrm>
            <a:off x="15049820" y="11328473"/>
            <a:ext cx="5628684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7B797D1-BDD9-4A36-9E91-603A2814417F}"/>
              </a:ext>
            </a:extLst>
          </p:cNvPr>
          <p:cNvSpPr txBox="1"/>
          <p:nvPr/>
        </p:nvSpPr>
        <p:spPr>
          <a:xfrm>
            <a:off x="14842574" y="12305244"/>
            <a:ext cx="583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 and concatenate RGB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2AEE6B4-7164-41FB-AA06-3615C0917198}"/>
              </a:ext>
            </a:extLst>
          </p:cNvPr>
          <p:cNvGrpSpPr>
            <a:grpSpLocks noChangeAspect="1"/>
          </p:cNvGrpSpPr>
          <p:nvPr/>
        </p:nvGrpSpPr>
        <p:grpSpPr>
          <a:xfrm>
            <a:off x="20659856" y="8410103"/>
            <a:ext cx="15554872" cy="7551485"/>
            <a:chOff x="9589445" y="4752504"/>
            <a:chExt cx="24106582" cy="11703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/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0DFD964-6050-4000-A8AE-9CE6BB6A1392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F62F888-9D42-403E-B74A-7180565EB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16CD749-DC9B-4D51-85C1-B073CF880A3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0080C24E-7DE5-4ACC-AAC3-A9B0396C109C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BEF029F8-4F89-47EF-8DF3-BAD962518CE5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553535F-F5A8-40CC-8016-096B8D9A60E1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1D44164-160F-47EE-A676-B453CC74B02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/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386CC9-ABB6-40E5-830B-AF6C9BFDA272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6AD85302-D1ED-4C4A-88E4-733663CCB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7C2A28B8-83F0-4C6C-BD4C-DED04D5E5B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69F10758-DF0B-4954-B571-AADE0D5697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70E44DF2-6F11-46FB-96C9-C7508CEA624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40752CF-9029-4075-ACF3-BB5A290D3D62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E1FCD39-D8D7-4915-BF93-7FFC46C0DB77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F3509CE-15E9-485A-847D-4FE35044A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446ADD7D-1D63-4269-94C3-2872492E782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3601CDF-0A79-4BF8-B86E-1C11B750491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84288C6E-6836-4C12-AD99-B759CCC9156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162BC38-E36F-486A-96CE-4F83993BC16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C3ED9C6-FD50-46D1-B8EA-9C24B990881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29"/>
              <a:chOff x="29684546" y="3672871"/>
              <a:chExt cx="3992137" cy="3639760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7BA8221-934D-474A-AD9D-85B5F29B2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07D7EE16-E7C9-4126-99FD-EA6E42A33DFC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DBF4245-4B20-4CC4-AA22-31084D2392E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CD9F9101-9274-4146-A62E-89E24540F80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BF0A8A8-4B20-4AF0-BDCD-866DD6BAE02B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[4]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EE6899D-6FAD-47E1-99CF-A053C6B4BFC6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E4B546A-FFC5-4BBC-A536-289D9EBF024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50037BB-5CC5-426B-B186-19C446BCD577}"/>
                </a:ext>
              </a:extLst>
            </p:cNvPr>
            <p:cNvSpPr txBox="1"/>
            <p:nvPr/>
          </p:nvSpPr>
          <p:spPr>
            <a:xfrm>
              <a:off x="14412681" y="7603756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E7B818-9D9D-4B65-91CA-07D8A21A1C13}"/>
                </a:ext>
              </a:extLst>
            </p:cNvPr>
            <p:cNvSpPr txBox="1"/>
            <p:nvPr/>
          </p:nvSpPr>
          <p:spPr>
            <a:xfrm>
              <a:off x="14365764" y="12051868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8007CDE-9DA5-4F3D-9053-E4E1C3E75EAF}"/>
                </a:ext>
              </a:extLst>
            </p:cNvPr>
            <p:cNvSpPr txBox="1"/>
            <p:nvPr/>
          </p:nvSpPr>
          <p:spPr>
            <a:xfrm>
              <a:off x="11878197" y="9347489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2FE8E03-62B6-4B2D-8270-30771C1F9410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BA55BD36-0F20-49BF-AFE0-A6662341D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A977B63-E576-45FB-887F-06CA2A2B5CA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9A62039-3505-4C22-97C7-E1E7042CA0D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7E3F478-85B3-4B65-84B0-133A2D7BFA9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546D4C-35CD-4400-902B-4297A16C21BF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3B55EEB-E4C7-47C8-ABE4-C81ACB33A4EF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4E3B90B-7B37-4F39-B29B-77EAC1345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8CF74CC-2135-40BD-A572-A42BE77A8976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B431CC5-1169-4C69-95F2-1DAD9774BFC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E035284D-FD48-4AC9-985C-19BF7228673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1714B8C-6AB4-4C79-9AFB-4F922CE633A5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6062A71-678D-44B9-B290-3E87948FCD2E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3FF941D-36B3-4CD2-AFD4-76D40142B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D00203C-1840-4BE2-AB20-DA80A15FADB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F04E782-336F-451E-90BB-F142C04A61D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1B0B8036-7A65-4245-98F5-365B1BBE10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A9B105D-DCE9-406D-8A63-B0BA947D9B06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8A7D59-20F6-4696-A730-355526E49554}"/>
                </a:ext>
              </a:extLst>
            </p:cNvPr>
            <p:cNvSpPr txBox="1"/>
            <p:nvPr/>
          </p:nvSpPr>
          <p:spPr>
            <a:xfrm>
              <a:off x="19146118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7C80571-BFA4-4132-975D-DBDBEA871C6C}"/>
                </a:ext>
              </a:extLst>
            </p:cNvPr>
            <p:cNvSpPr txBox="1"/>
            <p:nvPr/>
          </p:nvSpPr>
          <p:spPr>
            <a:xfrm>
              <a:off x="19099202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6EB3C3C-B9AF-4013-BF10-A181F4A69F15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8096D2C-EC88-4874-9218-8446CE2A9084}"/>
                </a:ext>
              </a:extLst>
            </p:cNvPr>
            <p:cNvCxnSpPr>
              <a:cxnSpLocks/>
              <a:stCxn id="290" idx="6"/>
              <a:endCxn id="265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A168201-92F2-4C60-9DF9-20D7B6AB46A4}"/>
                </a:ext>
              </a:extLst>
            </p:cNvPr>
            <p:cNvCxnSpPr>
              <a:cxnSpLocks/>
              <a:stCxn id="290" idx="6"/>
              <a:endCxn id="260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33B0E42-85EF-4BF7-B753-208A6DBFDAB6}"/>
                </a:ext>
              </a:extLst>
            </p:cNvPr>
            <p:cNvCxnSpPr>
              <a:cxnSpLocks/>
              <a:stCxn id="285" idx="6"/>
              <a:endCxn id="267" idx="1"/>
            </p:cNvCxnSpPr>
            <p:nvPr/>
          </p:nvCxnSpPr>
          <p:spPr>
            <a:xfrm flipV="1">
              <a:off x="15935388" y="10576519"/>
              <a:ext cx="2378261" cy="5677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FBD4BCF-9773-475D-ABC2-67D975765037}"/>
                </a:ext>
              </a:extLst>
            </p:cNvPr>
            <p:cNvCxnSpPr>
              <a:cxnSpLocks/>
              <a:stCxn id="285" idx="6"/>
              <a:endCxn id="260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11274D2-953B-44B0-AC49-5FDE568EA2E1}"/>
                </a:ext>
              </a:extLst>
            </p:cNvPr>
            <p:cNvCxnSpPr>
              <a:cxnSpLocks/>
              <a:stCxn id="285" idx="6"/>
              <a:endCxn id="270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BE095F6-05B8-4EDA-8157-B743628DE777}"/>
                </a:ext>
              </a:extLst>
            </p:cNvPr>
            <p:cNvCxnSpPr>
              <a:cxnSpLocks/>
              <a:stCxn id="280" idx="6"/>
              <a:endCxn id="260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AA34A0-496F-4B34-AAEF-53A8D3B45993}"/>
                </a:ext>
              </a:extLst>
            </p:cNvPr>
            <p:cNvCxnSpPr>
              <a:cxnSpLocks/>
              <a:stCxn id="280" idx="6"/>
              <a:endCxn id="265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99DF82B-6882-4A26-96B3-FC823E9FA557}"/>
                </a:ext>
              </a:extLst>
            </p:cNvPr>
            <p:cNvCxnSpPr>
              <a:cxnSpLocks/>
              <a:stCxn id="280" idx="6"/>
              <a:endCxn id="270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6113320-3BF8-4C36-B8E6-7CDC7F446D12}"/>
                </a:ext>
              </a:extLst>
            </p:cNvPr>
            <p:cNvSpPr txBox="1"/>
            <p:nvPr/>
          </p:nvSpPr>
          <p:spPr>
            <a:xfrm>
              <a:off x="16734787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E913D-9B3F-492B-9A8C-F5A3A4372E0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F858FF5-6DD5-4271-9946-D565F502C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AD5D267-8C4C-4AEA-BE48-0FD1C6D5A539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D4EC509B-B6AE-411D-88CB-BBE797CC151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3BAF027-109B-42EE-931C-A004390FC9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7F7CCEE9-3724-45DB-AA27-6F97104E791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B01A320-13D5-4A12-83C1-FF574C2C5C67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D3EE3F6-01E0-41D9-AB57-2005299E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5686F78D-5299-471E-939F-998A27A791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67C6904-82BB-43BE-B5CD-F6035E7917A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1B3C9E2-364D-4F83-B18E-32948C6B82E0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5ED89004-6B4F-4D13-BF6E-FDF3051CEE9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49C7F1B-09CC-4330-9986-2144257D7CBC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C906A6F-41EB-4E24-A102-C2CB5BCB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E5EBC97-82E0-49DA-9E27-4EFE4E0487E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F05541DD-D501-46D6-83DF-D12A614516F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D28C11B-2C6D-4347-98C8-6F7DFA51C6E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15E69708-23EF-438B-B799-421B9468DBE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DFAF87D-D27F-4E96-BF43-C56508EAA71A}"/>
                </a:ext>
              </a:extLst>
            </p:cNvPr>
            <p:cNvSpPr txBox="1"/>
            <p:nvPr/>
          </p:nvSpPr>
          <p:spPr>
            <a:xfrm>
              <a:off x="23901649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8ECA98C-A175-46A9-A1A1-AEDB28D9BD0E}"/>
                </a:ext>
              </a:extLst>
            </p:cNvPr>
            <p:cNvSpPr txBox="1"/>
            <p:nvPr/>
          </p:nvSpPr>
          <p:spPr>
            <a:xfrm>
              <a:off x="23854734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8AF44A2-D387-45F5-89EC-0CE1D7AD6A8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4DFACA-AB20-4E4E-9F60-6D2603E11F20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A8E8D06-7457-4C3A-ABFE-94170E170F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3158179-E2B5-4B45-BAAA-98969B321761}"/>
                </a:ext>
              </a:extLst>
            </p:cNvPr>
            <p:cNvCxnSpPr>
              <a:cxnSpLocks/>
              <a:endCxn id="252" idx="1"/>
            </p:cNvCxnSpPr>
            <p:nvPr/>
          </p:nvCxnSpPr>
          <p:spPr>
            <a:xfrm flipV="1">
              <a:off x="20690918" y="10576519"/>
              <a:ext cx="2378261" cy="56781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304BFE9-F37B-458D-9186-C8040C36C6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80D148B-79BA-429B-A707-4CC522AF365D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4DCC6EA-3BA3-4144-8AD5-8A186AAEF60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B68929A-D6D3-4FC9-994C-EB079D0740CD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5B07755-E9E4-415C-880B-B933E70484A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1B4906E-81C7-42D4-A950-CB943EDB838C}"/>
                </a:ext>
              </a:extLst>
            </p:cNvPr>
            <p:cNvSpPr txBox="1"/>
            <p:nvPr/>
          </p:nvSpPr>
          <p:spPr>
            <a:xfrm>
              <a:off x="21490320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8F945573-D498-479F-B61C-2318ED9C1BA6}"/>
                </a:ext>
              </a:extLst>
            </p:cNvPr>
            <p:cNvCxnSpPr>
              <a:cxnSpLocks/>
              <a:stCxn id="255" idx="6"/>
              <a:endCxn id="275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CA87E07-48E8-414D-BCAC-3F954A2E6F49}"/>
                </a:ext>
              </a:extLst>
            </p:cNvPr>
            <p:cNvCxnSpPr>
              <a:cxnSpLocks/>
              <a:stCxn id="250" idx="6"/>
              <a:endCxn id="275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9D406BB-E2C1-467C-8E16-8CC74C5E164A}"/>
                </a:ext>
              </a:extLst>
            </p:cNvPr>
            <p:cNvCxnSpPr>
              <a:cxnSpLocks/>
              <a:stCxn id="245" idx="6"/>
              <a:endCxn id="275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8C42827-95C2-42E4-89E4-80740FA8ED20}"/>
                </a:ext>
              </a:extLst>
            </p:cNvPr>
            <p:cNvSpPr txBox="1"/>
            <p:nvPr/>
          </p:nvSpPr>
          <p:spPr>
            <a:xfrm>
              <a:off x="25887850" y="8598282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24F5B44-AE2E-4BF0-B316-89AEF6012D49}"/>
                </a:ext>
              </a:extLst>
            </p:cNvPr>
            <p:cNvSpPr txBox="1"/>
            <p:nvPr/>
          </p:nvSpPr>
          <p:spPr>
            <a:xfrm>
              <a:off x="25885255" y="1109362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614C6163-0A72-4373-A4E2-01314DE743E8}"/>
                </a:ext>
              </a:extLst>
            </p:cNvPr>
            <p:cNvSpPr txBox="1"/>
            <p:nvPr/>
          </p:nvSpPr>
          <p:spPr>
            <a:xfrm>
              <a:off x="26937216" y="12496647"/>
              <a:ext cx="6459805" cy="395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#parameter?</a:t>
              </a:r>
            </a:p>
            <a:p>
              <a:endParaRPr lang="en-US" sz="3200" dirty="0"/>
            </a:p>
            <a:p>
              <a:r>
                <a:rPr lang="en-US" sz="3200" dirty="0"/>
                <a:t>640x480x3x100+100</a:t>
              </a:r>
            </a:p>
            <a:p>
              <a:endParaRPr lang="en-US" sz="3200" dirty="0"/>
            </a:p>
            <a:p>
              <a:r>
                <a:rPr lang="en-US" sz="3200" dirty="0"/>
                <a:t>~92million 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C0815F-846F-4180-BC2D-3FEC5671009A}"/>
              </a:ext>
            </a:extLst>
          </p:cNvPr>
          <p:cNvSpPr txBox="1"/>
          <p:nvPr/>
        </p:nvSpPr>
        <p:spPr>
          <a:xfrm>
            <a:off x="14795403" y="16772777"/>
            <a:ext cx="13763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19" y="6407356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BD8A46-3A2A-43BF-BDC2-D615C91DF571}"/>
              </a:ext>
            </a:extLst>
          </p:cNvPr>
          <p:cNvCxnSpPr>
            <a:cxnSpLocks/>
          </p:cNvCxnSpPr>
          <p:nvPr/>
        </p:nvCxnSpPr>
        <p:spPr>
          <a:xfrm flipH="1">
            <a:off x="6172876" y="6881084"/>
            <a:ext cx="139150" cy="5963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A861252-7987-4CBC-8A03-397D3A3EA79E}"/>
              </a:ext>
            </a:extLst>
          </p:cNvPr>
          <p:cNvCxnSpPr>
            <a:cxnSpLocks/>
            <a:stCxn id="116" idx="4"/>
          </p:cNvCxnSpPr>
          <p:nvPr/>
        </p:nvCxnSpPr>
        <p:spPr>
          <a:xfrm>
            <a:off x="6321285" y="6910795"/>
            <a:ext cx="4916559" cy="1000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FC layer is not efficient for image</a:t>
            </a:r>
            <a:endParaRPr lang="en-US" sz="13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186F98-9AA7-4B61-86EE-79F4E0387FF7}"/>
              </a:ext>
            </a:extLst>
          </p:cNvPr>
          <p:cNvSpPr/>
          <p:nvPr/>
        </p:nvSpPr>
        <p:spPr bwMode="auto">
          <a:xfrm>
            <a:off x="11098696" y="7792278"/>
            <a:ext cx="278296" cy="238539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9C6D09E-F19F-43B0-A7FE-06E5B7153C0C}"/>
              </a:ext>
            </a:extLst>
          </p:cNvPr>
          <p:cNvSpPr/>
          <p:nvPr/>
        </p:nvSpPr>
        <p:spPr bwMode="auto">
          <a:xfrm>
            <a:off x="6182137" y="6672256"/>
            <a:ext cx="278296" cy="238539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00C3DB-20F4-4624-BD09-FD40C3504E9F}"/>
              </a:ext>
            </a:extLst>
          </p:cNvPr>
          <p:cNvSpPr/>
          <p:nvPr/>
        </p:nvSpPr>
        <p:spPr bwMode="auto">
          <a:xfrm>
            <a:off x="6043666" y="7380557"/>
            <a:ext cx="278296" cy="238539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3229F3-0F6C-4639-BD2E-EA99DB17781E}"/>
              </a:ext>
            </a:extLst>
          </p:cNvPr>
          <p:cNvSpPr/>
          <p:nvPr/>
        </p:nvSpPr>
        <p:spPr bwMode="auto">
          <a:xfrm>
            <a:off x="12245008" y="10652473"/>
            <a:ext cx="278296" cy="238539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16629996" y="5852791"/>
            <a:ext cx="1376386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Too many parameters -&gt; hard to train, easy to get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Treat all pixels equally; one pixel is connected to all other pixels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utilize the spatial information among neighboring pixels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94D0FD-FF82-4943-8320-F40C84C0AF99}"/>
              </a:ext>
            </a:extLst>
          </p:cNvPr>
          <p:cNvCxnSpPr>
            <a:cxnSpLocks/>
            <a:stCxn id="116" idx="4"/>
            <a:endCxn id="120" idx="1"/>
          </p:cNvCxnSpPr>
          <p:nvPr/>
        </p:nvCxnSpPr>
        <p:spPr>
          <a:xfrm>
            <a:off x="6321285" y="6910795"/>
            <a:ext cx="5964479" cy="3776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Spatially invariant feature detection</a:t>
            </a:r>
            <a:endParaRPr lang="en-US" sz="115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4" y="5259455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44455-72CD-4987-B884-802B8204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073" y="4794456"/>
            <a:ext cx="13731974" cy="9155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D56DC5-4DE7-4E3B-97FB-1A2B5DB08DEF}"/>
              </a:ext>
            </a:extLst>
          </p:cNvPr>
          <p:cNvSpPr/>
          <p:nvPr/>
        </p:nvSpPr>
        <p:spPr bwMode="auto">
          <a:xfrm>
            <a:off x="15418120" y="8650713"/>
            <a:ext cx="3581080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82783C-E267-4794-BBE1-D2D2AA2CC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5569"/>
              </p:ext>
            </p:extLst>
          </p:nvPr>
        </p:nvGraphicFramePr>
        <p:xfrm>
          <a:off x="3270484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6EB84B-394B-4D65-9994-37921D5F2623}"/>
              </a:ext>
            </a:extLst>
          </p:cNvPr>
          <p:cNvSpPr txBox="1"/>
          <p:nvPr/>
        </p:nvSpPr>
        <p:spPr>
          <a:xfrm>
            <a:off x="10707756" y="14593956"/>
            <a:ext cx="329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235C-3030-4640-AC40-4183F6ABFFD9}"/>
              </a:ext>
            </a:extLst>
          </p:cNvPr>
          <p:cNvSpPr txBox="1"/>
          <p:nvPr/>
        </p:nvSpPr>
        <p:spPr>
          <a:xfrm>
            <a:off x="14197873" y="13935974"/>
            <a:ext cx="16803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“sliding over”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no need to have different detectors for the same image features </a:t>
            </a:r>
            <a:r>
              <a:rPr lang="en-US" dirty="0">
                <a:sym typeface="Wingdings" panose="05000000000000000000" pitchFamily="2" charset="2"/>
              </a:rPr>
              <a:t> FC method is not optimal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E4FAD-2197-4BE8-9264-FC9B4CD7CE7F}"/>
              </a:ext>
            </a:extLst>
          </p:cNvPr>
          <p:cNvSpPr txBox="1"/>
          <p:nvPr/>
        </p:nvSpPr>
        <p:spPr>
          <a:xfrm>
            <a:off x="15582771" y="7152763"/>
            <a:ext cx="3949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075063D2-C703-48A6-AF91-4E816188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98142"/>
              </p:ext>
            </p:extLst>
          </p:nvPr>
        </p:nvGraphicFramePr>
        <p:xfrm>
          <a:off x="7269813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F3FF5FA-1950-449F-8375-5A0BCF067DFB}"/>
              </a:ext>
            </a:extLst>
          </p:cNvPr>
          <p:cNvSpPr txBox="1"/>
          <p:nvPr/>
        </p:nvSpPr>
        <p:spPr>
          <a:xfrm>
            <a:off x="3591339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row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7D06A-026C-450E-893E-480BD4716A16}"/>
              </a:ext>
            </a:extLst>
          </p:cNvPr>
          <p:cNvSpPr txBox="1"/>
          <p:nvPr/>
        </p:nvSpPr>
        <p:spPr>
          <a:xfrm>
            <a:off x="7726206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column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10804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42473"/>
              </p:ext>
            </p:extLst>
          </p:nvPr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41473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/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31255"/>
              </p:ext>
            </p:extLst>
          </p:nvPr>
        </p:nvGraphicFramePr>
        <p:xfrm>
          <a:off x="24393714" y="1056825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A3285-2EA5-4B85-AD82-A4E98158C54E}"/>
              </a:ext>
            </a:extLst>
          </p:cNvPr>
          <p:cNvCxnSpPr>
            <a:stCxn id="20" idx="3"/>
          </p:cNvCxnSpPr>
          <p:nvPr/>
        </p:nvCxnSpPr>
        <p:spPr>
          <a:xfrm>
            <a:off x="19421286" y="13311453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E3759C6-0851-43C1-B394-4B0F205B6A80}"/>
              </a:ext>
            </a:extLst>
          </p:cNvPr>
          <p:cNvSpPr/>
          <p:nvPr/>
        </p:nvSpPr>
        <p:spPr bwMode="auto">
          <a:xfrm>
            <a:off x="20586700" y="12657405"/>
            <a:ext cx="2387600" cy="13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sum(.)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0B3B0-8549-4AD2-9918-3A487575EA02}"/>
              </a:ext>
            </a:extLst>
          </p:cNvPr>
          <p:cNvCxnSpPr/>
          <p:nvPr/>
        </p:nvCxnSpPr>
        <p:spPr>
          <a:xfrm>
            <a:off x="23101300" y="13326006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3911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05492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B905B8-AE33-4DE1-BF56-50F2E48A0D6D}"/>
              </a:ext>
            </a:extLst>
          </p:cNvPr>
          <p:cNvSpPr txBox="1"/>
          <p:nvPr/>
        </p:nvSpPr>
        <p:spPr>
          <a:xfrm>
            <a:off x="25510986" y="11826539"/>
            <a:ext cx="89695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a neighborhood and flatten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with kernel and sum it 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seen as a local FC</a:t>
            </a:r>
          </a:p>
        </p:txBody>
      </p:sp>
    </p:spTree>
    <p:extLst>
      <p:ext uri="{BB962C8B-B14F-4D97-AF65-F5344CB8AC3E}">
        <p14:creationId xmlns:p14="http://schemas.microsoft.com/office/powerpoint/2010/main" val="3219591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74654"/>
              </p:ext>
            </p:extLst>
          </p:nvPr>
        </p:nvGraphicFramePr>
        <p:xfrm>
          <a:off x="4026887" y="105701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5468541" y="11939853"/>
            <a:ext cx="8180132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61630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4362250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27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9742"/>
              </p:ext>
            </p:extLst>
          </p:nvPr>
        </p:nvGraphicFramePr>
        <p:xfrm>
          <a:off x="4992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6433741" y="11939853"/>
            <a:ext cx="7214932" cy="1825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4514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53655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architectures</a:t>
            </a:r>
            <a:endParaRPr lang="en-US" sz="8800" dirty="0"/>
          </a:p>
          <a:p>
            <a:r>
              <a:rPr lang="en-US" sz="8800" dirty="0"/>
              <a:t>Object detection : YOLO</a:t>
            </a:r>
          </a:p>
          <a:p>
            <a:r>
              <a:rPr lang="en-US" sz="8800" dirty="0"/>
              <a:t>Segmentation : U-net</a:t>
            </a:r>
          </a:p>
          <a:p>
            <a:r>
              <a:rPr lang="en-US" altLang="zh-CN" sz="8800" dirty="0"/>
              <a:t>Denoising and super-resolution</a:t>
            </a:r>
          </a:p>
          <a:p>
            <a:r>
              <a:rPr lang="en-US" sz="8800" dirty="0"/>
              <a:t>Network compression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89094"/>
              </p:ext>
            </p:extLst>
          </p:nvPr>
        </p:nvGraphicFramePr>
        <p:xfrm>
          <a:off x="3098796" y="10568253"/>
          <a:ext cx="7747004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10233"/>
              </p:ext>
            </p:extLst>
          </p:nvPr>
        </p:nvGraphicFramePr>
        <p:xfrm>
          <a:off x="59572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7505700" y="11939854"/>
            <a:ext cx="61429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392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62926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4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5315"/>
              </p:ext>
            </p:extLst>
          </p:nvPr>
        </p:nvGraphicFramePr>
        <p:xfrm>
          <a:off x="6897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8483600" y="11939854"/>
            <a:ext cx="51650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6158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73213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66005"/>
              </p:ext>
            </p:extLst>
          </p:nvPr>
        </p:nvGraphicFramePr>
        <p:xfrm>
          <a:off x="78495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9461500" y="11939854"/>
            <a:ext cx="41871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9912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81468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143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292"/>
              </p:ext>
            </p:extLst>
          </p:nvPr>
        </p:nvGraphicFramePr>
        <p:xfrm>
          <a:off x="3098796" y="114826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4686300" y="11939854"/>
            <a:ext cx="8962373" cy="9143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3939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524050" cy="10277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3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20453"/>
              </p:ext>
            </p:extLst>
          </p:nvPr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303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375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7 L 0.00013 -0.00077 L 0.00395 0.00232 C 0.00443 0.0027 0.00482 0.00324 0.00534 0.00355 C 0.00612 0.00386 0.00695 0.00394 0.00777 0.00417 C 0.00812 0.00432 0.00847 0.00448 0.00881 0.00479 C 0.00929 0.0051 0.00972 0.00571 0.0102 0.00602 C 0.01111 0.00648 0.01207 0.00679 0.01298 0.00726 L 0.05881 0.00664 C 0.08273 0.00571 0.04545 0.0054 0.07097 0.00232 C 0.07891 0.00131 0.08694 0.00185 0.09492 0.0017 C 0.09857 -0.00054 0.09757 -0.00015 0.10499 0.0017 C 0.10547 0.00178 0.10569 0.00294 0.10604 0.00355 C 0.10591 0.00926 0.10595 0.01505 0.10569 0.02084 C 0.1056 0.02246 0.10521 0.02408 0.10499 0.02577 C 0.10486 0.02639 0.10486 0.02716 0.10465 0.02763 C 0.10439 0.02801 0.10391 0.02794 0.10361 0.02824 C 0.09874 0.03164 0.10326 0.02894 0.09944 0.03071 C 0.09814 0.03125 0.09692 0.03218 0.09562 0.03256 C 0.09332 0.03318 0.09097 0.03364 0.08867 0.0338 C 0.07661 0.03442 0.06459 0.03457 0.05256 0.03503 C 0.05083 0.03542 0.04909 0.03573 0.04736 0.03627 C 0.04549 0.03673 0.04367 0.03758 0.0418 0.03812 C 0.03985 0.03858 0.03785 0.03889 0.0359 0.03935 C 0.02505 0.04414 0.0319 0.04152 0.00742 0.03997 C 0.00647 0.03989 0.00556 0.03912 0.00465 0.03874 C 0.00018 0.03681 0.00287 0.03835 -0.00126 0.03565 C -0.00659 0.03604 -0.01193 0.03611 -0.01723 0.03689 C -0.01792 0.03696 -0.0194 0.03843 -0.02001 0.03935 C -0.02048 0.04005 -0.02087 0.04105 -0.02139 0.04182 C -0.02231 0.04298 -0.02313 0.04314 -0.02417 0.04368 C -0.02452 0.04406 -0.02521 0.04414 -0.02521 0.04491 C -0.0263 0.08681 -0.02725 0.0605 -0.02348 0.07392 C -0.02296 0.07577 -0.02257 0.07778 -0.02139 0.07886 C -0.02079 0.0794 -0.02001 0.07909 -0.01931 0.07948 C -0.01827 0.07994 -0.01727 0.08125 -0.01619 0.08133 C 0.00591 0.08226 0.028 0.0821 0.05013 0.08256 C 0.05161 0.08295 0.05313 0.08318 0.05465 0.0838 C 0.05591 0.08426 0.05716 0.08534 0.05847 0.08565 C 0.06155 0.08635 0.06472 0.08642 0.06784 0.08689 C 0.07583 0.08665 0.08381 0.08681 0.0918 0.08627 C 0.09228 0.08619 0.09267 0.08503 0.09319 0.08503 L 0.10291 0.08565 C 0.103 0.08627 0.10304 0.08696 0.10326 0.0875 C 0.10434 0.09036 0.10421 0.08812 0.10499 0.09121 C 0.10525 0.09236 0.10543 0.09368 0.10569 0.09491 C 0.10499 0.10317 0.10625 0.10633 0.10326 0.11034 C 0.10282 0.11088 0.1023 0.11111 0.10187 0.11158 C 0.10126 0.1132 0.10096 0.11528 0.10013 0.11652 C 0.09948 0.11744 0.09848 0.11721 0.0977 0.11775 C 0.09375 0.12006 0.09788 0.11806 0.09458 0.1196 C 0.09423 0.11999 0.09388 0.12053 0.09354 0.12084 C 0.09202 0.12199 0.09019 0.12246 0.08867 0.12331 C 0.08794 0.12361 0.08724 0.124 0.08659 0.12454 C 0.08551 0.12523 0.08455 0.12647 0.08347 0.12701 C 0.08186 0.1277 0.08021 0.12778 0.07861 0.12824 C 0.078 0.12886 0.07752 0.12979 0.07687 0.1301 C 0.07548 0.13064 0.07405 0.1304 0.0727 0.13071 C 0.07222 0.13079 0.07175 0.1311 0.07131 0.13133 L 0.04562 0.13071 C 0.04349 0.13033 0.0418 0.12724 0.03972 0.12639 L 0.0352 0.12454 L 0.00708 0.12516 C 0.00551 0.12523 0.00408 0.12647 0.00256 0.12701 C 0.00152 0.12732 0.00048 0.12732 -0.00056 0.12763 C -0.00173 0.12794 -0.00403 0.12886 -0.00403 0.12886 C -0.01041 0.13449 -0.00351 0.12886 -0.02174 0.12948 C -0.02257 0.12948 -0.02339 0.13017 -0.02417 0.13071 C -0.02513 0.13133 -0.02578 0.13218 -0.0266 0.13318 C -0.02791 0.13665 -0.02743 0.13449 -0.02695 0.14121 C -0.0263 0.15023 -0.0266 0.14684 -0.02556 0.15355 C -0.02543 0.15432 -0.02547 0.15525 -0.02521 0.15602 C -0.02487 0.15695 -0.02435 0.15772 -0.02383 0.15849 C -0.02296 0.1598 -0.022 0.16104 -0.02105 0.16219 C -0.01862 0.16505 -0.01918 0.16397 -0.01723 0.1659 C -0.01662 0.16644 -0.01606 0.16706 -0.01549 0.16775 C -0.0148 0.16852 -0.01406 0.16922 -0.01341 0.17022 C -0.01267 0.1713 -0.01215 0.173 -0.01133 0.17392 C -0.01028 0.17508 -0.00907 0.17577 -0.00785 0.17639 C -0.00659 0.17701 -0.00534 0.17755 -0.00403 0.17763 C 0.00486 0.17817 0.0138 0.17801 0.0227 0.17824 C 0.04918 0.18349 0.02444 0.17878 0.09631 0.17824 L 0.10534 0.17824 L 0.10534 0.17824 " pathEditMode="relative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12422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434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EB644D-EE51-4332-A0E6-AC40886AEAF6}"/>
              </a:ext>
            </a:extLst>
          </p:cNvPr>
          <p:cNvSpPr txBox="1"/>
          <p:nvPr/>
        </p:nvSpPr>
        <p:spPr>
          <a:xfrm>
            <a:off x="24993600" y="10375900"/>
            <a:ext cx="9871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Higher value in outputs indicate “vertical edges”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direction information (gradient direction)</a:t>
            </a:r>
          </a:p>
        </p:txBody>
      </p:sp>
    </p:spTree>
    <p:extLst>
      <p:ext uri="{BB962C8B-B14F-4D97-AF65-F5344CB8AC3E}">
        <p14:creationId xmlns:p14="http://schemas.microsoft.com/office/powerpoint/2010/main" val="2180934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9620"/>
              </p:ext>
            </p:extLst>
          </p:nvPr>
        </p:nvGraphicFramePr>
        <p:xfrm>
          <a:off x="14448881" y="6217968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56352"/>
              </p:ext>
            </p:extLst>
          </p:nvPr>
        </p:nvGraphicFramePr>
        <p:xfrm>
          <a:off x="14919278" y="669176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/>
        </p:nvGraphicFramePr>
        <p:xfrm>
          <a:off x="2191941" y="959985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179237" y="959985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/>
        </p:nvGraphicFramePr>
        <p:xfrm>
          <a:off x="2665345" y="101491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layer with multiple channels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Kernel has multiple channels too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Sum over all channels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30956"/>
              </p:ext>
            </p:extLst>
          </p:nvPr>
        </p:nvGraphicFramePr>
        <p:xfrm>
          <a:off x="15359271" y="720227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/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6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665345" y="101491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79165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5062546" y="959985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162898" y="1233088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73711" y="961069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14448881" y="89611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17377609" y="625382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14477626" y="62179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blipFill>
                <a:blip r:embed="rId4"/>
                <a:stretch>
                  <a:fillRect l="-3656" t="-9396" b="-15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44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Padding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Pixels on the boundary was not explored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output size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8756"/>
              </p:ext>
            </p:extLst>
          </p:nvPr>
        </p:nvGraphicFramePr>
        <p:xfrm>
          <a:off x="2128016" y="8907020"/>
          <a:ext cx="9530770" cy="91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077">
                  <a:extLst>
                    <a:ext uri="{9D8B030D-6E8A-4147-A177-3AD203B41FA5}">
                      <a16:colId xmlns:a16="http://schemas.microsoft.com/office/drawing/2014/main" val="3227345747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21928199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806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2454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880103"/>
              </p:ext>
            </p:extLst>
          </p:nvPr>
        </p:nvGraphicFramePr>
        <p:xfrm>
          <a:off x="5011325" y="1166698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2061759" y="11551651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3365"/>
              </p:ext>
            </p:extLst>
          </p:nvPr>
        </p:nvGraphicFramePr>
        <p:xfrm>
          <a:off x="21035572" y="10126052"/>
          <a:ext cx="7653728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716">
                  <a:extLst>
                    <a:ext uri="{9D8B030D-6E8A-4147-A177-3AD203B41FA5}">
                      <a16:colId xmlns:a16="http://schemas.microsoft.com/office/drawing/2014/main" val="76119484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231385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3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3564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4712232" y="10654563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6513309" y="11438335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696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6710E0D-DEBA-4A63-A15E-05BE3D71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25448"/>
              </p:ext>
            </p:extLst>
          </p:nvPr>
        </p:nvGraphicFramePr>
        <p:xfrm>
          <a:off x="2128016" y="891540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689AFA-A26B-4BEF-8831-F9C41963FB6E}"/>
              </a:ext>
            </a:extLst>
          </p:cNvPr>
          <p:cNvSpPr txBox="1"/>
          <p:nvPr/>
        </p:nvSpPr>
        <p:spPr>
          <a:xfrm>
            <a:off x="4673600" y="7556500"/>
            <a:ext cx="425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877C7-EE45-428A-AD9B-35CE970438E2}"/>
              </a:ext>
            </a:extLst>
          </p:cNvPr>
          <p:cNvSpPr txBox="1"/>
          <p:nvPr/>
        </p:nvSpPr>
        <p:spPr>
          <a:xfrm>
            <a:off x="29514800" y="11758694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pad with 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choices : replica, mirror, periodic</a:t>
            </a:r>
          </a:p>
        </p:txBody>
      </p:sp>
    </p:spTree>
    <p:extLst>
      <p:ext uri="{BB962C8B-B14F-4D97-AF65-F5344CB8AC3E}">
        <p14:creationId xmlns:p14="http://schemas.microsoft.com/office/powerpoint/2010/main" val="2903830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33836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4315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9601E0-5002-4995-BD98-102D918F3C2C}"/>
              </a:ext>
            </a:extLst>
          </p:cNvPr>
          <p:cNvSpPr txBox="1"/>
          <p:nvPr/>
        </p:nvSpPr>
        <p:spPr>
          <a:xfrm>
            <a:off x="3987800" y="9183257"/>
            <a:ext cx="642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row</a:t>
            </a:r>
          </a:p>
        </p:txBody>
      </p:sp>
    </p:spTree>
    <p:extLst>
      <p:ext uri="{BB962C8B-B14F-4D97-AF65-F5344CB8AC3E}">
        <p14:creationId xmlns:p14="http://schemas.microsoft.com/office/powerpoint/2010/main" val="2712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0504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ImageNet winners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15" y="9596211"/>
            <a:ext cx="19324320" cy="85966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2780320" y="9460795"/>
            <a:ext cx="19324320" cy="8751222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7654637" y="1227946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4FEEE-2D47-4BE9-93F1-1D436FF01487}"/>
              </a:ext>
            </a:extLst>
          </p:cNvPr>
          <p:cNvGrpSpPr/>
          <p:nvPr/>
        </p:nvGrpSpPr>
        <p:grpSpPr>
          <a:xfrm>
            <a:off x="2208739" y="4216960"/>
            <a:ext cx="26748067" cy="4417334"/>
            <a:chOff x="2146973" y="3675106"/>
            <a:chExt cx="30572735" cy="52865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5D989D-2F20-4FA4-8439-D8EE36D690C8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D01BEE-FA6B-475A-BE19-53A7E2C79A92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CBA12-AF7C-4C06-BA79-554697639D45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0CD26E-8DF4-4160-A45E-D258A565F402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E58CF4-7282-4388-9BB5-188735D2054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2218FF-5A47-4123-B0DC-300804DEA939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ADD8EF-71EF-4C01-8EC2-14BF60E23D6A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94808A-28FB-4E4E-842F-2CA50D5E3189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922506-BC01-43AD-A621-062488FDE42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5ABD49-3BA4-4CF5-915F-B2847F0C8DD7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244662-7301-40EA-804B-418F1CB7B17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8C7A4E-C0C2-4502-B9B8-184C1A4F8227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0BB02C-BB2F-4DE0-BD05-A88A191E8418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2017AE-7FB1-4979-AE43-7DDA1F88984E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52C1D3-A4C5-476F-8C70-96B9CA830075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6F7D7D-0789-426F-95B3-1E3D0F3D5B8F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3C5160-AA6E-4579-B21E-2E562A4CD6A2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84DE049-8C5F-4051-8D40-7E4757F17603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9F321-3B43-4068-894B-5148521FE482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E19AD3-FC80-435A-B7B0-2B9F69DA5D11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8D72A4-0CBE-4367-9371-3743865A1699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7FAED-05BC-4774-82B7-1BCB217551C3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C75BD3-5CB3-474B-B121-88C94A722803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2A3058-DBA4-4113-ACFE-FBF8D6F6460A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E72AA9-2D41-4A22-B397-376E753D8EF7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0A300C-3FD2-48D1-9845-8ECB5D53460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819CB4-3383-4F4A-B266-F26355A11EFE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AB78A2-3567-4806-858F-92A6CCD3794E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FF3E5A-0598-4A55-A83F-3E2DB6E24939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F4436F-8307-42D3-9527-2CB164C42D63}"/>
              </a:ext>
            </a:extLst>
          </p:cNvPr>
          <p:cNvSpPr txBox="1"/>
          <p:nvPr/>
        </p:nvSpPr>
        <p:spPr>
          <a:xfrm>
            <a:off x="2331720" y="4709160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DEE4B-32D0-4512-9BA7-6BB04A691F2B}"/>
              </a:ext>
            </a:extLst>
          </p:cNvPr>
          <p:cNvSpPr/>
          <p:nvPr/>
        </p:nvSpPr>
        <p:spPr>
          <a:xfrm>
            <a:off x="28926392" y="3312248"/>
            <a:ext cx="711411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 err="1"/>
              <a:t>ave</a:t>
            </a:r>
            <a:r>
              <a:rPr lang="en-US" sz="24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/>
              <a:t>tanh</a:t>
            </a:r>
            <a:r>
              <a:rPr lang="en-US" sz="2400" dirty="0"/>
              <a:t> </a:t>
            </a:r>
            <a:r>
              <a:rPr lang="en-US" sz="2400" dirty="0" err="1"/>
              <a:t>ReLU</a:t>
            </a:r>
            <a:endParaRPr lang="en-US" sz="2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softmax</a:t>
            </a:r>
            <a:r>
              <a:rPr lang="en-US" sz="24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Much larger dataset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99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283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FDE983-69C4-4380-B9F0-814384B01D06}"/>
              </a:ext>
            </a:extLst>
          </p:cNvPr>
          <p:cNvSpPr txBox="1"/>
          <p:nvPr/>
        </p:nvSpPr>
        <p:spPr>
          <a:xfrm>
            <a:off x="3098796" y="9159014"/>
            <a:ext cx="807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column</a:t>
            </a:r>
          </a:p>
        </p:txBody>
      </p:sp>
    </p:spTree>
    <p:extLst>
      <p:ext uri="{BB962C8B-B14F-4D97-AF65-F5344CB8AC3E}">
        <p14:creationId xmlns:p14="http://schemas.microsoft.com/office/powerpoint/2010/main" val="25531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0.00087 0.089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8759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2624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93C9D-F1EA-4740-B039-B005A55D0565}"/>
              </a:ext>
            </a:extLst>
          </p:cNvPr>
          <p:cNvSpPr txBox="1"/>
          <p:nvPr/>
        </p:nvSpPr>
        <p:spPr>
          <a:xfrm>
            <a:off x="17994240" y="5676900"/>
            <a:ext cx="13267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8x8</a:t>
            </a:r>
          </a:p>
          <a:p>
            <a:r>
              <a:rPr lang="en-US" dirty="0"/>
              <a:t>Kernel 3x3</a:t>
            </a:r>
          </a:p>
          <a:p>
            <a:r>
              <a:rPr lang="en-US" dirty="0"/>
              <a:t>Output 3x3</a:t>
            </a:r>
          </a:p>
          <a:p>
            <a:endParaRPr lang="en-US" dirty="0"/>
          </a:p>
          <a:p>
            <a:r>
              <a:rPr lang="en-US" dirty="0"/>
              <a:t>With padding=0, stride=2 for H and W</a:t>
            </a: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03E72CE-19B5-4CE0-A2D1-B4AF3BA3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5130"/>
              </p:ext>
            </p:extLst>
          </p:nvPr>
        </p:nvGraphicFramePr>
        <p:xfrm>
          <a:off x="5007408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3A71EF45-2BA1-4C79-AC38-BD1BAC3EF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80557"/>
              </p:ext>
            </p:extLst>
          </p:nvPr>
        </p:nvGraphicFramePr>
        <p:xfrm>
          <a:off x="6928731" y="10574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F547D52-60AF-46C3-86E5-FF280AFFF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4040"/>
              </p:ext>
            </p:extLst>
          </p:nvPr>
        </p:nvGraphicFramePr>
        <p:xfrm>
          <a:off x="3086085" y="123970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9651C55A-34DF-48D1-A6DD-0B509CD5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50665"/>
              </p:ext>
            </p:extLst>
          </p:nvPr>
        </p:nvGraphicFramePr>
        <p:xfrm>
          <a:off x="3098796" y="1418641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531B37B9-EC86-4A67-B9E7-0544CD3C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9735"/>
              </p:ext>
            </p:extLst>
          </p:nvPr>
        </p:nvGraphicFramePr>
        <p:xfrm>
          <a:off x="5007407" y="1417236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14759487-CAC8-45EA-A7EF-8044BEF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80027"/>
              </p:ext>
            </p:extLst>
          </p:nvPr>
        </p:nvGraphicFramePr>
        <p:xfrm>
          <a:off x="6928731" y="1418557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675E4687-85CD-429D-93BC-8CDFC1463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6713"/>
              </p:ext>
            </p:extLst>
          </p:nvPr>
        </p:nvGraphicFramePr>
        <p:xfrm>
          <a:off x="6891118" y="1240113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31AD1751-2242-4484-90DC-1B403795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58383"/>
              </p:ext>
            </p:extLst>
          </p:nvPr>
        </p:nvGraphicFramePr>
        <p:xfrm>
          <a:off x="5007894" y="123632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Determine the output size</a:t>
            </a:r>
            <a:endParaRPr lang="en-US" sz="11500" dirty="0"/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348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/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Padding size: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baseline="-25000" dirty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blipFill>
                <a:blip r:embed="rId4"/>
                <a:stretch>
                  <a:fillRect l="-3588" t="-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/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blipFill>
                <a:blip r:embed="rId5"/>
                <a:stretch>
                  <a:fillRect l="-3724" t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/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25CB79-898A-46ED-AA25-DEE310377DE2}"/>
              </a:ext>
            </a:extLst>
          </p:cNvPr>
          <p:cNvSpPr txBox="1"/>
          <p:nvPr/>
        </p:nvSpPr>
        <p:spPr>
          <a:xfrm>
            <a:off x="26278162" y="11062692"/>
            <a:ext cx="858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can be used to reduce image size</a:t>
            </a:r>
          </a:p>
        </p:txBody>
      </p:sp>
    </p:spTree>
    <p:extLst>
      <p:ext uri="{BB962C8B-B14F-4D97-AF65-F5344CB8AC3E}">
        <p14:creationId xmlns:p14="http://schemas.microsoft.com/office/powerpoint/2010/main" val="4124110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594CC111-BE43-41E6-AFC3-71D51DBB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04351"/>
              </p:ext>
            </p:extLst>
          </p:nvPr>
        </p:nvGraphicFramePr>
        <p:xfrm>
          <a:off x="17314446" y="10654874"/>
          <a:ext cx="5717100" cy="552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48723"/>
              </p:ext>
            </p:extLst>
          </p:nvPr>
        </p:nvGraphicFramePr>
        <p:xfrm>
          <a:off x="2777581" y="5178601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2144"/>
              </p:ext>
            </p:extLst>
          </p:nvPr>
        </p:nvGraphicFramePr>
        <p:xfrm>
          <a:off x="3247978" y="56523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6608"/>
              </p:ext>
            </p:extLst>
          </p:nvPr>
        </p:nvGraphicFramePr>
        <p:xfrm>
          <a:off x="2121763" y="1030234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10802"/>
              </p:ext>
            </p:extLst>
          </p:nvPr>
        </p:nvGraphicFramePr>
        <p:xfrm>
          <a:off x="2109059" y="1030234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37910"/>
              </p:ext>
            </p:extLst>
          </p:nvPr>
        </p:nvGraphicFramePr>
        <p:xfrm>
          <a:off x="2595167" y="108516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kernels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one location in the image, multiple kernels can be used to capture different features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42299"/>
              </p:ext>
            </p:extLst>
          </p:nvPr>
        </p:nvGraphicFramePr>
        <p:xfrm>
          <a:off x="3687971" y="616290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05495" y="11745254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19783"/>
              </p:ext>
            </p:extLst>
          </p:nvPr>
        </p:nvGraphicFramePr>
        <p:xfrm>
          <a:off x="2595167" y="108516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42386"/>
              </p:ext>
            </p:extLst>
          </p:nvPr>
        </p:nvGraphicFramePr>
        <p:xfrm>
          <a:off x="3028618" y="112707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76012"/>
              </p:ext>
            </p:extLst>
          </p:nvPr>
        </p:nvGraphicFramePr>
        <p:xfrm>
          <a:off x="3028618" y="112707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4992368" y="10302343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092720" y="1303337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03533" y="1031318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2777581" y="79218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5706309" y="521445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2806326" y="51786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blipFill>
                <a:blip r:embed="rId4"/>
                <a:stretch>
                  <a:fillRect l="-3588" t="-3955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9DEFAED3-4C20-4C90-A695-D15DF3F2D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6737"/>
              </p:ext>
            </p:extLst>
          </p:nvPr>
        </p:nvGraphicFramePr>
        <p:xfrm>
          <a:off x="8346841" y="528969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D8D94FD7-240F-493F-A6DA-92408CCD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30350"/>
              </p:ext>
            </p:extLst>
          </p:nvPr>
        </p:nvGraphicFramePr>
        <p:xfrm>
          <a:off x="8817238" y="5763489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A0D9204B-97A6-4841-9A9B-3C111AF0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5081"/>
              </p:ext>
            </p:extLst>
          </p:nvPr>
        </p:nvGraphicFramePr>
        <p:xfrm>
          <a:off x="9257231" y="62739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FFEA5-BA31-4DC1-ADE6-AEDB9CB75090}"/>
              </a:ext>
            </a:extLst>
          </p:cNvPr>
          <p:cNvCxnSpPr/>
          <p:nvPr/>
        </p:nvCxnSpPr>
        <p:spPr>
          <a:xfrm>
            <a:off x="8346841" y="80328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A8A4AB-3D92-42BD-A176-745A1DF66AF7}"/>
              </a:ext>
            </a:extLst>
          </p:cNvPr>
          <p:cNvCxnSpPr/>
          <p:nvPr/>
        </p:nvCxnSpPr>
        <p:spPr>
          <a:xfrm>
            <a:off x="11275569" y="5325550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BBC0A4-1545-4BD5-911E-F308056DFF0F}"/>
              </a:ext>
            </a:extLst>
          </p:cNvPr>
          <p:cNvCxnSpPr/>
          <p:nvPr/>
        </p:nvCxnSpPr>
        <p:spPr>
          <a:xfrm>
            <a:off x="8375586" y="52896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6B77E3B8-5A16-4AEE-8376-DD8686C9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14221606" y="538145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13CCA6FA-5775-403D-AA8C-390B766BA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14692003" y="585525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1834125B-11F4-44CF-BC5F-E3F3D317A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34532"/>
              </p:ext>
            </p:extLst>
          </p:nvPr>
        </p:nvGraphicFramePr>
        <p:xfrm>
          <a:off x="15131996" y="63657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8C208F-A015-405B-AF05-0A1C07AE38CE}"/>
              </a:ext>
            </a:extLst>
          </p:cNvPr>
          <p:cNvCxnSpPr/>
          <p:nvPr/>
        </p:nvCxnSpPr>
        <p:spPr>
          <a:xfrm>
            <a:off x="14221606" y="81246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8BF0BD-4E9E-4B8A-9B00-70CA80F8CBEB}"/>
              </a:ext>
            </a:extLst>
          </p:cNvPr>
          <p:cNvCxnSpPr/>
          <p:nvPr/>
        </p:nvCxnSpPr>
        <p:spPr>
          <a:xfrm>
            <a:off x="17150334" y="541731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7F899-EF1F-4F53-B84C-64D3BD106AFB}"/>
              </a:ext>
            </a:extLst>
          </p:cNvPr>
          <p:cNvCxnSpPr/>
          <p:nvPr/>
        </p:nvCxnSpPr>
        <p:spPr>
          <a:xfrm>
            <a:off x="14250351" y="53814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2EDDD90B-B48E-4A36-85C5-7BA8B8D3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20663891" y="5417842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6" name="Table 7">
            <a:extLst>
              <a:ext uri="{FF2B5EF4-FFF2-40B4-BE49-F238E27FC236}">
                <a16:creationId xmlns:a16="http://schemas.microsoft.com/office/drawing/2014/main" id="{6AEC0DE2-EC98-4F3E-9EDA-37DD1F115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21134288" y="589163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7" name="Table 7">
            <a:extLst>
              <a:ext uri="{FF2B5EF4-FFF2-40B4-BE49-F238E27FC236}">
                <a16:creationId xmlns:a16="http://schemas.microsoft.com/office/drawing/2014/main" id="{4A5DD154-D5FC-4F13-A1C9-91B5C8C54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88540"/>
              </p:ext>
            </p:extLst>
          </p:nvPr>
        </p:nvGraphicFramePr>
        <p:xfrm>
          <a:off x="21574281" y="640214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F0D9BAB-5039-4C67-97F4-09151ED47209}"/>
              </a:ext>
            </a:extLst>
          </p:cNvPr>
          <p:cNvCxnSpPr/>
          <p:nvPr/>
        </p:nvCxnSpPr>
        <p:spPr>
          <a:xfrm>
            <a:off x="20663891" y="81610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0C4F1D-1BC1-49BD-9BBF-60677C693C4D}"/>
              </a:ext>
            </a:extLst>
          </p:cNvPr>
          <p:cNvCxnSpPr/>
          <p:nvPr/>
        </p:nvCxnSpPr>
        <p:spPr>
          <a:xfrm>
            <a:off x="23592619" y="545369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8E7C10-A1E4-437E-928B-2AAEE5FA4E24}"/>
              </a:ext>
            </a:extLst>
          </p:cNvPr>
          <p:cNvCxnSpPr/>
          <p:nvPr/>
        </p:nvCxnSpPr>
        <p:spPr>
          <a:xfrm>
            <a:off x="20692636" y="54178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/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These kernels are learned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 input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: output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K bias parameters; one for each output channel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blipFill>
                <a:blip r:embed="rId5"/>
                <a:stretch>
                  <a:fillRect l="-402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/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/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/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/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D03F12F2-A3D4-48EC-8F05-D7AC32EA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75973"/>
              </p:ext>
            </p:extLst>
          </p:nvPr>
        </p:nvGraphicFramePr>
        <p:xfrm>
          <a:off x="17782300" y="11146841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A16BE8BF-A1DD-4352-A1A2-CAE92F09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24661"/>
              </p:ext>
            </p:extLst>
          </p:nvPr>
        </p:nvGraphicFramePr>
        <p:xfrm>
          <a:off x="18264218" y="1162063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16516"/>
              </p:ext>
            </p:extLst>
          </p:nvPr>
        </p:nvGraphicFramePr>
        <p:xfrm>
          <a:off x="18746136" y="1213114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06572" y="12529026"/>
            <a:ext cx="3239564" cy="4392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B8CD28-DFDF-4FDF-938E-D117320D75E6}"/>
              </a:ext>
            </a:extLst>
          </p:cNvPr>
          <p:cNvSpPr/>
          <p:nvPr/>
        </p:nvSpPr>
        <p:spPr bwMode="auto">
          <a:xfrm>
            <a:off x="13683096" y="1389407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/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5FE871-CEFF-4DCF-A979-17791469ACB6}"/>
              </a:ext>
            </a:extLst>
          </p:cNvPr>
          <p:cNvCxnSpPr>
            <a:cxnSpLocks/>
          </p:cNvCxnSpPr>
          <p:nvPr/>
        </p:nvCxnSpPr>
        <p:spPr>
          <a:xfrm flipV="1">
            <a:off x="15484173" y="13876715"/>
            <a:ext cx="2780045" cy="801127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470272" y="12642340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73D25-F6F6-47FE-BA3D-FE9F4E6AB6A2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473690" y="12642340"/>
            <a:ext cx="9209406" cy="205904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B5A7224-C61E-47EC-9F78-2C90C512BB19}"/>
              </a:ext>
            </a:extLst>
          </p:cNvPr>
          <p:cNvSpPr/>
          <p:nvPr/>
        </p:nvSpPr>
        <p:spPr bwMode="auto">
          <a:xfrm>
            <a:off x="13651761" y="15825922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/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7F46704E-8F78-46EB-9D8E-B83429A163D4}"/>
              </a:ext>
            </a:extLst>
          </p:cNvPr>
          <p:cNvSpPr/>
          <p:nvPr/>
        </p:nvSpPr>
        <p:spPr bwMode="auto">
          <a:xfrm>
            <a:off x="13605843" y="1787820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/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B7A91D-2CA7-4989-8B24-FC14C976FD3F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4478587" y="12592512"/>
            <a:ext cx="9173174" cy="404072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8ECD9-66A6-45F1-8D07-D834C2670082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15233744" y="14842479"/>
            <a:ext cx="2548556" cy="1790762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8D7AA-E0C2-43B3-A583-35B947FE30BD}"/>
              </a:ext>
            </a:extLst>
          </p:cNvPr>
          <p:cNvCxnSpPr>
            <a:cxnSpLocks/>
            <a:stCxn id="78" idx="6"/>
          </p:cNvCxnSpPr>
          <p:nvPr/>
        </p:nvCxnSpPr>
        <p:spPr>
          <a:xfrm flipV="1">
            <a:off x="15187826" y="15946349"/>
            <a:ext cx="2126620" cy="273917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3B4A49-8BC4-4DB8-A5B4-5A395D1BC04E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4526869" y="12666980"/>
            <a:ext cx="9078974" cy="601853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/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blipFill>
                <a:blip r:embed="rId13"/>
                <a:stretch>
                  <a:fillRect r="-1580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/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blipFill>
                <a:blip r:embed="rId14"/>
                <a:stretch>
                  <a:fillRect r="-15867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/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blipFill>
                <a:blip r:embed="rId15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/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How many parameters?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  <a:blipFill>
                <a:blip r:embed="rId16"/>
                <a:stretch>
                  <a:fillRect l="-3205" t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FFF1641-C47C-459F-BEFF-D0CA6E5A478E}"/>
              </a:ext>
            </a:extLst>
          </p:cNvPr>
          <p:cNvSpPr txBox="1"/>
          <p:nvPr/>
        </p:nvSpPr>
        <p:spPr>
          <a:xfrm>
            <a:off x="19464956" y="14380814"/>
            <a:ext cx="46131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10454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/>
      <p:bldP spid="67" grpId="0" animBg="1"/>
      <p:bldP spid="68" grpId="0"/>
      <p:bldP spid="76" grpId="0" animBg="1"/>
      <p:bldP spid="77" grpId="0"/>
      <p:bldP spid="78" grpId="0" animBg="1"/>
      <p:bldP spid="79" grpId="0"/>
      <p:bldP spid="94" grpId="0"/>
      <p:bldP spid="95" grpId="0"/>
      <p:bldP spid="96" grpId="0"/>
      <p:bldP spid="98" grpId="0"/>
      <p:bldP spid="9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CONV layers can be stacked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Nonlinearity (e.g. </a:t>
            </a:r>
            <a:r>
              <a:rPr lang="en-US" dirty="0" err="1"/>
              <a:t>ReLU</a:t>
            </a:r>
            <a:r>
              <a:rPr lang="en-US" dirty="0"/>
              <a:t>) is applied to every element on feature maps</a:t>
            </a:r>
          </a:p>
        </p:txBody>
      </p:sp>
      <p:pic>
        <p:nvPicPr>
          <p:cNvPr id="72" name="Picture 2" descr="The Shots Your Cat Needs">
            <a:extLst>
              <a:ext uri="{FF2B5EF4-FFF2-40B4-BE49-F238E27FC236}">
                <a16:creationId xmlns:a16="http://schemas.microsoft.com/office/drawing/2014/main" id="{336C694F-3DA3-4E0B-BA7D-F92C4AA7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82" y="5709042"/>
            <a:ext cx="3807518" cy="25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AEEDE5-40BA-4A51-A836-57A16B94DF08}"/>
              </a:ext>
            </a:extLst>
          </p:cNvPr>
          <p:cNvCxnSpPr>
            <a:cxnSpLocks/>
          </p:cNvCxnSpPr>
          <p:nvPr/>
        </p:nvCxnSpPr>
        <p:spPr>
          <a:xfrm>
            <a:off x="6808445" y="83633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A14CC-8AD4-4D82-9802-2AADD932FEDD}"/>
              </a:ext>
            </a:extLst>
          </p:cNvPr>
          <p:cNvSpPr/>
          <p:nvPr/>
        </p:nvSpPr>
        <p:spPr bwMode="auto">
          <a:xfrm>
            <a:off x="4395446" y="9538809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>
                <a:latin typeface="Arial"/>
              </a:rPr>
              <a:t>7x7, p=3, s=2, K=16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210D19-F7ED-4E82-B93F-0F102ACDACC8}"/>
              </a:ext>
            </a:extLst>
          </p:cNvPr>
          <p:cNvSpPr/>
          <p:nvPr/>
        </p:nvSpPr>
        <p:spPr bwMode="auto">
          <a:xfrm>
            <a:off x="4395446" y="10890223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4A8A15-0547-4D32-A542-DE42DF120987}"/>
              </a:ext>
            </a:extLst>
          </p:cNvPr>
          <p:cNvCxnSpPr>
            <a:cxnSpLocks/>
          </p:cNvCxnSpPr>
          <p:nvPr/>
        </p:nvCxnSpPr>
        <p:spPr>
          <a:xfrm>
            <a:off x="6808445" y="116780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A02D0A8-FE76-4835-A44E-92514145F499}"/>
              </a:ext>
            </a:extLst>
          </p:cNvPr>
          <p:cNvSpPr/>
          <p:nvPr/>
        </p:nvSpPr>
        <p:spPr bwMode="auto">
          <a:xfrm>
            <a:off x="4395446" y="129184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5x5, p=2, s=2 , K=32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91D0A1-D68E-45E5-9ACB-8D32F89B3A3B}"/>
              </a:ext>
            </a:extLst>
          </p:cNvPr>
          <p:cNvSpPr/>
          <p:nvPr/>
        </p:nvSpPr>
        <p:spPr bwMode="auto">
          <a:xfrm>
            <a:off x="4395446" y="142698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17325A-2DD8-4BBC-9681-534A1482ED07}"/>
              </a:ext>
            </a:extLst>
          </p:cNvPr>
          <p:cNvCxnSpPr>
            <a:cxnSpLocks/>
          </p:cNvCxnSpPr>
          <p:nvPr/>
        </p:nvCxnSpPr>
        <p:spPr>
          <a:xfrm>
            <a:off x="6808445" y="150308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816CB0E-95D5-4A1C-94DE-D814859BD03B}"/>
              </a:ext>
            </a:extLst>
          </p:cNvPr>
          <p:cNvSpPr/>
          <p:nvPr/>
        </p:nvSpPr>
        <p:spPr bwMode="auto">
          <a:xfrm>
            <a:off x="4395446" y="162712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3x3, p=1, s=2 , K=64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98E6CA-4F94-4D5B-828E-71557FF7C089}"/>
              </a:ext>
            </a:extLst>
          </p:cNvPr>
          <p:cNvSpPr/>
          <p:nvPr/>
        </p:nvSpPr>
        <p:spPr bwMode="auto">
          <a:xfrm>
            <a:off x="4395446" y="176226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EEEDB7-A3E7-481D-81EB-B4CD5530B3D6}"/>
              </a:ext>
            </a:extLst>
          </p:cNvPr>
          <p:cNvCxnSpPr>
            <a:cxnSpLocks/>
          </p:cNvCxnSpPr>
          <p:nvPr/>
        </p:nvCxnSpPr>
        <p:spPr>
          <a:xfrm>
            <a:off x="9335745" y="17951842"/>
            <a:ext cx="130810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4DB99475-97EC-403D-833F-092696CDC2B5}"/>
              </a:ext>
            </a:extLst>
          </p:cNvPr>
          <p:cNvSpPr/>
          <p:nvPr/>
        </p:nvSpPr>
        <p:spPr bwMode="auto">
          <a:xfrm>
            <a:off x="10718800" y="17618412"/>
            <a:ext cx="4825998" cy="66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133B5BD-29C6-406B-849B-1674C509BB55}"/>
              </a:ext>
            </a:extLst>
          </p:cNvPr>
          <p:cNvCxnSpPr>
            <a:cxnSpLocks/>
          </p:cNvCxnSpPr>
          <p:nvPr/>
        </p:nvCxnSpPr>
        <p:spPr>
          <a:xfrm flipV="1">
            <a:off x="13719039" y="16388087"/>
            <a:ext cx="1280906" cy="115313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7BE2752-56AE-4880-9E91-D85BE3DEDC69}"/>
              </a:ext>
            </a:extLst>
          </p:cNvPr>
          <p:cNvSpPr/>
          <p:nvPr/>
        </p:nvSpPr>
        <p:spPr bwMode="auto">
          <a:xfrm>
            <a:off x="12703040" y="1559219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D=256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6C06B1-7867-46C4-8440-22A3381B6F3B}"/>
              </a:ext>
            </a:extLst>
          </p:cNvPr>
          <p:cNvSpPr/>
          <p:nvPr/>
        </p:nvSpPr>
        <p:spPr bwMode="auto">
          <a:xfrm>
            <a:off x="13818845" y="1272535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1D4A77-6618-4DFC-8257-C72C666CC3FD}"/>
              </a:ext>
            </a:extLst>
          </p:cNvPr>
          <p:cNvSpPr/>
          <p:nvPr/>
        </p:nvSpPr>
        <p:spPr bwMode="auto">
          <a:xfrm>
            <a:off x="12703040" y="14898841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AEF840F-A627-447A-99CD-16DBC29B3F5F}"/>
              </a:ext>
            </a:extLst>
          </p:cNvPr>
          <p:cNvCxnSpPr>
            <a:cxnSpLocks/>
          </p:cNvCxnSpPr>
          <p:nvPr/>
        </p:nvCxnSpPr>
        <p:spPr>
          <a:xfrm flipV="1">
            <a:off x="15168633" y="13385753"/>
            <a:ext cx="1095787" cy="145723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5715BB-5DB7-4DF9-B07B-8B084A919824}"/>
              </a:ext>
            </a:extLst>
          </p:cNvPr>
          <p:cNvCxnSpPr>
            <a:cxnSpLocks/>
          </p:cNvCxnSpPr>
          <p:nvPr/>
        </p:nvCxnSpPr>
        <p:spPr>
          <a:xfrm flipV="1">
            <a:off x="16264420" y="11654331"/>
            <a:ext cx="0" cy="90335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CC320-BF6A-4340-BE0B-B844F1484AAD}"/>
              </a:ext>
            </a:extLst>
          </p:cNvPr>
          <p:cNvSpPr txBox="1"/>
          <p:nvPr/>
        </p:nvSpPr>
        <p:spPr>
          <a:xfrm>
            <a:off x="15466803" y="1055964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D0FD6-6F7A-491C-9B49-103176DA6EDD}"/>
              </a:ext>
            </a:extLst>
          </p:cNvPr>
          <p:cNvSpPr txBox="1"/>
          <p:nvPr/>
        </p:nvSpPr>
        <p:spPr>
          <a:xfrm>
            <a:off x="8980145" y="702818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7DFD7A-AD05-4C3A-937B-BBC3BD20E58C}"/>
              </a:ext>
            </a:extLst>
          </p:cNvPr>
          <p:cNvSpPr txBox="1"/>
          <p:nvPr/>
        </p:nvSpPr>
        <p:spPr>
          <a:xfrm>
            <a:off x="9294334" y="9725680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6390BB-74BD-4D64-99BD-5EE97E776EBB}"/>
              </a:ext>
            </a:extLst>
          </p:cNvPr>
          <p:cNvSpPr txBox="1"/>
          <p:nvPr/>
        </p:nvSpPr>
        <p:spPr>
          <a:xfrm>
            <a:off x="9294334" y="1070486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/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640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480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−7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45F95D6-23ED-4503-A975-637ACA25903C}"/>
              </a:ext>
            </a:extLst>
          </p:cNvPr>
          <p:cNvSpPr/>
          <p:nvPr/>
        </p:nvSpPr>
        <p:spPr bwMode="auto">
          <a:xfrm>
            <a:off x="7702140" y="838374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7x7x3x16,</a:t>
            </a:r>
          </a:p>
          <a:p>
            <a:pPr algn="ctr"/>
            <a:r>
              <a:rPr lang="en-US" sz="2400" dirty="0">
                <a:latin typeface="Arial"/>
              </a:rPr>
              <a:t>16 biases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DEB759A-FFD3-4846-A542-51FFCBCC3D60}"/>
              </a:ext>
            </a:extLst>
          </p:cNvPr>
          <p:cNvSpPr/>
          <p:nvPr/>
        </p:nvSpPr>
        <p:spPr bwMode="auto">
          <a:xfrm>
            <a:off x="7873317" y="1217660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5x5x16x32,</a:t>
            </a:r>
          </a:p>
          <a:p>
            <a:pPr algn="ctr"/>
            <a:r>
              <a:rPr lang="en-US" sz="2400" dirty="0">
                <a:latin typeface="Arial"/>
              </a:rPr>
              <a:t>32 biases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DF9313-068F-49ED-AC6F-A3378439839A}"/>
              </a:ext>
            </a:extLst>
          </p:cNvPr>
          <p:cNvSpPr txBox="1"/>
          <p:nvPr/>
        </p:nvSpPr>
        <p:spPr>
          <a:xfrm>
            <a:off x="9221444" y="133465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EF2248-1310-4837-83FB-7FCF17CA4CE3}"/>
              </a:ext>
            </a:extLst>
          </p:cNvPr>
          <p:cNvSpPr txBox="1"/>
          <p:nvPr/>
        </p:nvSpPr>
        <p:spPr>
          <a:xfrm>
            <a:off x="9189346" y="1416649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16E8738-AC08-4444-BD84-AB012B993AA6}"/>
              </a:ext>
            </a:extLst>
          </p:cNvPr>
          <p:cNvSpPr txBox="1"/>
          <p:nvPr/>
        </p:nvSpPr>
        <p:spPr>
          <a:xfrm>
            <a:off x="9248297" y="16444555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14801B0-27BB-40CA-9B13-5D100312E630}"/>
              </a:ext>
            </a:extLst>
          </p:cNvPr>
          <p:cNvSpPr/>
          <p:nvPr/>
        </p:nvSpPr>
        <p:spPr bwMode="auto">
          <a:xfrm>
            <a:off x="7873317" y="15281783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3x3x32x64,</a:t>
            </a:r>
          </a:p>
          <a:p>
            <a:pPr algn="ctr"/>
            <a:r>
              <a:rPr lang="en-US" sz="2400" dirty="0">
                <a:latin typeface="Arial"/>
              </a:rPr>
              <a:t>64 biases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752798-1328-411F-A120-DD7808801C85}"/>
              </a:ext>
            </a:extLst>
          </p:cNvPr>
          <p:cNvSpPr txBox="1"/>
          <p:nvPr/>
        </p:nvSpPr>
        <p:spPr>
          <a:xfrm>
            <a:off x="7070101" y="184011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FE8980-F53F-4BF1-8989-A4A15E0FD91B}"/>
              </a:ext>
            </a:extLst>
          </p:cNvPr>
          <p:cNvSpPr txBox="1"/>
          <p:nvPr/>
        </p:nvSpPr>
        <p:spPr>
          <a:xfrm>
            <a:off x="14840790" y="1658429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307200x1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844EC8-1E50-4C29-B89E-B6D987FE9E10}"/>
              </a:ext>
            </a:extLst>
          </p:cNvPr>
          <p:cNvSpPr txBox="1"/>
          <p:nvPr/>
        </p:nvSpPr>
        <p:spPr>
          <a:xfrm>
            <a:off x="16328817" y="1371745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256x1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42315EB-34AA-41D5-A4DA-99626D1B0991}"/>
              </a:ext>
            </a:extLst>
          </p:cNvPr>
          <p:cNvSpPr/>
          <p:nvPr/>
        </p:nvSpPr>
        <p:spPr bwMode="auto">
          <a:xfrm>
            <a:off x="17269863" y="15229041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256x307200, </a:t>
            </a:r>
          </a:p>
          <a:p>
            <a:pPr algn="ctr"/>
            <a:r>
              <a:rPr lang="en-US" sz="2400" dirty="0">
                <a:latin typeface="Arial"/>
              </a:rPr>
              <a:t>256 biases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862642-FF6D-463B-8BAE-809C8AF1FDDE}"/>
              </a:ext>
            </a:extLst>
          </p:cNvPr>
          <p:cNvSpPr/>
          <p:nvPr/>
        </p:nvSpPr>
        <p:spPr bwMode="auto">
          <a:xfrm>
            <a:off x="18287111" y="12286357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1x256, </a:t>
            </a:r>
          </a:p>
          <a:p>
            <a:pPr algn="ctr"/>
            <a:r>
              <a:rPr lang="en-US" sz="2400" dirty="0">
                <a:latin typeface="Arial"/>
              </a:rPr>
              <a:t>1 biases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5CB93-EE7C-41DC-9CB0-FD3150A1F482}"/>
              </a:ext>
            </a:extLst>
          </p:cNvPr>
          <p:cNvSpPr txBox="1"/>
          <p:nvPr/>
        </p:nvSpPr>
        <p:spPr>
          <a:xfrm>
            <a:off x="22694900" y="9725680"/>
            <a:ext cx="100837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parameters:</a:t>
            </a:r>
          </a:p>
          <a:p>
            <a:endParaRPr lang="en-US" dirty="0"/>
          </a:p>
          <a:p>
            <a:r>
              <a:rPr lang="en-US" dirty="0"/>
              <a:t>7x7x3x16+16+5x5x16x32+32+3x3x32x64+64+256x307200+256+1x256+1 = 78,677409, ~78million</a:t>
            </a:r>
          </a:p>
          <a:p>
            <a:endParaRPr lang="en-US" dirty="0"/>
          </a:p>
          <a:p>
            <a:r>
              <a:rPr lang="en-US" dirty="0"/>
              <a:t>One FC layer claims 99.96%</a:t>
            </a:r>
          </a:p>
        </p:txBody>
      </p:sp>
    </p:spTree>
    <p:extLst>
      <p:ext uri="{BB962C8B-B14F-4D97-AF65-F5344CB8AC3E}">
        <p14:creationId xmlns:p14="http://schemas.microsoft.com/office/powerpoint/2010/main" val="23815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50" grpId="0"/>
      <p:bldP spid="51" grpId="0" animBg="1"/>
      <p:bldP spid="107" grpId="0" animBg="1"/>
      <p:bldP spid="108" grpId="0"/>
      <p:bldP spid="109" grpId="0"/>
      <p:bldP spid="110" grpId="0"/>
      <p:bldP spid="111" grpId="0" animBg="1"/>
      <p:bldP spid="112" grpId="0"/>
      <p:bldP spid="113" grpId="0"/>
      <p:bldP spid="114" grpId="0"/>
      <p:bldP spid="115" grpId="0" animBg="1"/>
      <p:bldP spid="116" grpId="0" animBg="1"/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4764"/>
              </p:ext>
            </p:extLst>
          </p:nvPr>
        </p:nvGraphicFramePr>
        <p:xfrm>
          <a:off x="2121763" y="9285789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5036"/>
              </p:ext>
            </p:extLst>
          </p:nvPr>
        </p:nvGraphicFramePr>
        <p:xfrm>
          <a:off x="2595167" y="98350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Receptive field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CONV filter looks at a small neighborhood</a:t>
            </a:r>
          </a:p>
          <a:p>
            <a:r>
              <a:rPr lang="en-US" dirty="0"/>
              <a:t>May need to look at more global structure in the image?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Receptive field : the region in the image to impact a feature after some CONV layers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15707"/>
              </p:ext>
            </p:extLst>
          </p:nvPr>
        </p:nvGraphicFramePr>
        <p:xfrm>
          <a:off x="3028618" y="102541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41612"/>
              </p:ext>
            </p:extLst>
          </p:nvPr>
        </p:nvGraphicFramePr>
        <p:xfrm>
          <a:off x="14415436" y="11114589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3B738CE3-5604-481B-9CC7-2727B7933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25660"/>
              </p:ext>
            </p:extLst>
          </p:nvPr>
        </p:nvGraphicFramePr>
        <p:xfrm>
          <a:off x="24194436" y="12172788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6E2ED0-727C-455F-9EF5-989E864E5155}"/>
              </a:ext>
            </a:extLst>
          </p:cNvPr>
          <p:cNvSpPr txBox="1"/>
          <p:nvPr/>
        </p:nvSpPr>
        <p:spPr>
          <a:xfrm>
            <a:off x="5384800" y="8015258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8x8x3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E06001-DF1B-47AA-9DF5-13CB6BA61541}"/>
              </a:ext>
            </a:extLst>
          </p:cNvPr>
          <p:cNvCxnSpPr>
            <a:cxnSpLocks/>
          </p:cNvCxnSpPr>
          <p:nvPr/>
        </p:nvCxnSpPr>
        <p:spPr>
          <a:xfrm>
            <a:off x="11558245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8AA5CC-C27B-4811-B666-B34A4926BA8C}"/>
              </a:ext>
            </a:extLst>
          </p:cNvPr>
          <p:cNvSpPr txBox="1"/>
          <p:nvPr/>
        </p:nvSpPr>
        <p:spPr>
          <a:xfrm>
            <a:off x="11126444" y="8025900"/>
            <a:ext cx="595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E754EE-BA66-4706-A6AF-398CBEF1303B}"/>
              </a:ext>
            </a:extLst>
          </p:cNvPr>
          <p:cNvCxnSpPr>
            <a:cxnSpLocks/>
          </p:cNvCxnSpPr>
          <p:nvPr/>
        </p:nvCxnSpPr>
        <p:spPr>
          <a:xfrm>
            <a:off x="21162172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A0058CC-462C-4B20-8FC0-12BF2CABCDCA}"/>
              </a:ext>
            </a:extLst>
          </p:cNvPr>
          <p:cNvSpPr txBox="1"/>
          <p:nvPr/>
        </p:nvSpPr>
        <p:spPr>
          <a:xfrm>
            <a:off x="20526238" y="8080760"/>
            <a:ext cx="632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graphicFrame>
        <p:nvGraphicFramePr>
          <p:cNvPr id="82" name="Table 7">
            <a:extLst>
              <a:ext uri="{FF2B5EF4-FFF2-40B4-BE49-F238E27FC236}">
                <a16:creationId xmlns:a16="http://schemas.microsoft.com/office/drawing/2014/main" id="{E4408504-7FBD-4CCE-8413-E232DD836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7773"/>
              </p:ext>
            </p:extLst>
          </p:nvPr>
        </p:nvGraphicFramePr>
        <p:xfrm>
          <a:off x="15392039" y="120289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7" name="Table 7">
            <a:extLst>
              <a:ext uri="{FF2B5EF4-FFF2-40B4-BE49-F238E27FC236}">
                <a16:creationId xmlns:a16="http://schemas.microsoft.com/office/drawing/2014/main" id="{5D28E0C3-6C9C-40C5-BB8D-E003460C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12705"/>
              </p:ext>
            </p:extLst>
          </p:nvPr>
        </p:nvGraphicFramePr>
        <p:xfrm>
          <a:off x="5873013" y="1114355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8" name="Table 7">
            <a:extLst>
              <a:ext uri="{FF2B5EF4-FFF2-40B4-BE49-F238E27FC236}">
                <a16:creationId xmlns:a16="http://schemas.microsoft.com/office/drawing/2014/main" id="{997877CB-8658-4204-90C8-B892639F9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85250"/>
              </p:ext>
            </p:extLst>
          </p:nvPr>
        </p:nvGraphicFramePr>
        <p:xfrm>
          <a:off x="5877172" y="1299739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94D3BFC7-6935-4E2D-AFCC-B3C87C966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14305"/>
              </p:ext>
            </p:extLst>
          </p:nvPr>
        </p:nvGraphicFramePr>
        <p:xfrm>
          <a:off x="4929123" y="12077784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11026"/>
              </p:ext>
            </p:extLst>
          </p:nvPr>
        </p:nvGraphicFramePr>
        <p:xfrm>
          <a:off x="3956704" y="1115818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5" name="Table 7">
            <a:extLst>
              <a:ext uri="{FF2B5EF4-FFF2-40B4-BE49-F238E27FC236}">
                <a16:creationId xmlns:a16="http://schemas.microsoft.com/office/drawing/2014/main" id="{F1D6C81D-F15D-42BB-A78C-0E5496473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39027"/>
              </p:ext>
            </p:extLst>
          </p:nvPr>
        </p:nvGraphicFramePr>
        <p:xfrm>
          <a:off x="3956705" y="1299738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E8D954-7BE2-4084-A58E-6987E9330966}"/>
              </a:ext>
            </a:extLst>
          </p:cNvPr>
          <p:cNvSpPr txBox="1"/>
          <p:nvPr/>
        </p:nvSpPr>
        <p:spPr>
          <a:xfrm>
            <a:off x="28917245" y="12293428"/>
            <a:ext cx="6896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deeper network, the receptive field increases</a:t>
            </a:r>
          </a:p>
        </p:txBody>
      </p:sp>
    </p:spTree>
    <p:extLst>
      <p:ext uri="{BB962C8B-B14F-4D97-AF65-F5344CB8AC3E}">
        <p14:creationId xmlns:p14="http://schemas.microsoft.com/office/powerpoint/2010/main" val="31517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44634A13-6118-468F-ADFE-E5AA88A43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34507"/>
              </p:ext>
            </p:extLst>
          </p:nvPr>
        </p:nvGraphicFramePr>
        <p:xfrm>
          <a:off x="19741978" y="671194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96C55789-00B6-407C-94DF-1FC89939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73014"/>
              </p:ext>
            </p:extLst>
          </p:nvPr>
        </p:nvGraphicFramePr>
        <p:xfrm>
          <a:off x="25760525" y="496482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67" name="Parallelogram 66">
            <a:extLst>
              <a:ext uri="{FF2B5EF4-FFF2-40B4-BE49-F238E27FC236}">
                <a16:creationId xmlns:a16="http://schemas.microsoft.com/office/drawing/2014/main" id="{4B264537-C8B5-4AD4-B1D0-E91DB089CA2D}"/>
              </a:ext>
            </a:extLst>
          </p:cNvPr>
          <p:cNvSpPr/>
          <p:nvPr/>
        </p:nvSpPr>
        <p:spPr bwMode="auto">
          <a:xfrm rot="10800000" flipH="1">
            <a:off x="25410223" y="4611112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CDEBD057-4B19-4890-BA38-88B3583400C7}"/>
              </a:ext>
            </a:extLst>
          </p:cNvPr>
          <p:cNvSpPr/>
          <p:nvPr/>
        </p:nvSpPr>
        <p:spPr bwMode="auto">
          <a:xfrm rot="16200000">
            <a:off x="21772676" y="8243591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5F7F4AA8-E5C0-4292-9097-8AA97544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74687"/>
              </p:ext>
            </p:extLst>
          </p:nvPr>
        </p:nvGraphicFramePr>
        <p:xfrm>
          <a:off x="26718383" y="5859274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1D and 3D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5" y="3790122"/>
            <a:ext cx="155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Computation is the same as the 2D CONV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4276D1BD-1CE9-4D28-A893-05FC9726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52870"/>
              </p:ext>
            </p:extLst>
          </p:nvPr>
        </p:nvGraphicFramePr>
        <p:xfrm>
          <a:off x="6980208" y="6508751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4DB19468-881C-4055-B7FB-E5A655F1A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8348"/>
              </p:ext>
            </p:extLst>
          </p:nvPr>
        </p:nvGraphicFramePr>
        <p:xfrm>
          <a:off x="7450605" y="6982546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7973C8-295F-4B16-993A-5C47FB45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88802"/>
              </p:ext>
            </p:extLst>
          </p:nvPr>
        </p:nvGraphicFramePr>
        <p:xfrm>
          <a:off x="5019993" y="9791146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2E8049F1-62C9-41AA-A019-844098CE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16986"/>
              </p:ext>
            </p:extLst>
          </p:nvPr>
        </p:nvGraphicFramePr>
        <p:xfrm>
          <a:off x="5493397" y="103404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877FE497-7992-41CC-A447-086AB886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61180"/>
              </p:ext>
            </p:extLst>
          </p:nvPr>
        </p:nvGraphicFramePr>
        <p:xfrm>
          <a:off x="7890598" y="7493053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43DEAABE-468A-4FB1-879C-FB6E9662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90479"/>
              </p:ext>
            </p:extLst>
          </p:nvPr>
        </p:nvGraphicFramePr>
        <p:xfrm>
          <a:off x="5926848" y="107595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E502CC3B-D65E-4DA4-8883-A7D6F1551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39409"/>
              </p:ext>
            </p:extLst>
          </p:nvPr>
        </p:nvGraphicFramePr>
        <p:xfrm>
          <a:off x="5926848" y="10797643"/>
          <a:ext cx="288330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900CBE-7BEE-412A-985E-7E74DBB64AE4}"/>
              </a:ext>
            </a:extLst>
          </p:cNvPr>
          <p:cNvCxnSpPr/>
          <p:nvPr/>
        </p:nvCxnSpPr>
        <p:spPr>
          <a:xfrm>
            <a:off x="5030962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A2FB49-8E95-446B-9337-BD35D4FE1372}"/>
              </a:ext>
            </a:extLst>
          </p:cNvPr>
          <p:cNvCxnSpPr/>
          <p:nvPr/>
        </p:nvCxnSpPr>
        <p:spPr>
          <a:xfrm>
            <a:off x="4992368" y="1073254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6BB73E-177A-41D1-9941-F0BD8A346E58}"/>
              </a:ext>
            </a:extLst>
          </p:cNvPr>
          <p:cNvCxnSpPr/>
          <p:nvPr/>
        </p:nvCxnSpPr>
        <p:spPr>
          <a:xfrm>
            <a:off x="6949804" y="7412049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F99DE0-4E6F-477D-B2A7-EE4B36947A27}"/>
              </a:ext>
            </a:extLst>
          </p:cNvPr>
          <p:cNvCxnSpPr/>
          <p:nvPr/>
        </p:nvCxnSpPr>
        <p:spPr>
          <a:xfrm>
            <a:off x="9908936" y="654460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B6CFB4-A3F3-4F87-8704-CCD6A082871A}"/>
              </a:ext>
            </a:extLst>
          </p:cNvPr>
          <p:cNvCxnSpPr/>
          <p:nvPr/>
        </p:nvCxnSpPr>
        <p:spPr>
          <a:xfrm>
            <a:off x="7008953" y="650875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179B3B-1722-45E1-96F5-0FDACF1AD21B}"/>
              </a:ext>
            </a:extLst>
          </p:cNvPr>
          <p:cNvCxnSpPr/>
          <p:nvPr/>
        </p:nvCxnSpPr>
        <p:spPr>
          <a:xfrm>
            <a:off x="7890598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/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two ends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blipFill>
                <a:blip r:embed="rId2"/>
                <a:stretch>
                  <a:fillRect l="-3656" t="-2890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7">
            <a:extLst>
              <a:ext uri="{FF2B5EF4-FFF2-40B4-BE49-F238E27FC236}">
                <a16:creationId xmlns:a16="http://schemas.microsoft.com/office/drawing/2014/main" id="{4F938B53-61D9-48BD-B058-63268CEDC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63451"/>
              </p:ext>
            </p:extLst>
          </p:nvPr>
        </p:nvGraphicFramePr>
        <p:xfrm>
          <a:off x="27924728" y="673502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9" name="Parallelogram 8">
            <a:extLst>
              <a:ext uri="{FF2B5EF4-FFF2-40B4-BE49-F238E27FC236}">
                <a16:creationId xmlns:a16="http://schemas.microsoft.com/office/drawing/2014/main" id="{FEFD4F73-C340-4C4A-8E9C-4F636AFC930F}"/>
              </a:ext>
            </a:extLst>
          </p:cNvPr>
          <p:cNvSpPr/>
          <p:nvPr/>
        </p:nvSpPr>
        <p:spPr bwMode="auto">
          <a:xfrm rot="10800000" flipH="1">
            <a:off x="27558419" y="6413889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942E491-538B-453D-8B70-A5ED8ABFEE85}"/>
              </a:ext>
            </a:extLst>
          </p:cNvPr>
          <p:cNvSpPr/>
          <p:nvPr/>
        </p:nvSpPr>
        <p:spPr bwMode="auto">
          <a:xfrm rot="16200000">
            <a:off x="23920872" y="10046368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5DE985BF-14A5-44BA-92D6-B7FEC7D82AB8}"/>
              </a:ext>
            </a:extLst>
          </p:cNvPr>
          <p:cNvSpPr/>
          <p:nvPr/>
        </p:nvSpPr>
        <p:spPr bwMode="auto">
          <a:xfrm rot="10800000" flipH="1">
            <a:off x="26368081" y="5505561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4BCA1277-AF45-4ABE-A4C7-10EC3702BE39}"/>
              </a:ext>
            </a:extLst>
          </p:cNvPr>
          <p:cNvSpPr/>
          <p:nvPr/>
        </p:nvSpPr>
        <p:spPr bwMode="auto">
          <a:xfrm rot="16200000">
            <a:off x="22730534" y="9138040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A0C81A54-53C3-4BB3-9D03-F443803E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7550"/>
              </p:ext>
            </p:extLst>
          </p:nvPr>
        </p:nvGraphicFramePr>
        <p:xfrm>
          <a:off x="27924729" y="671121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DB6E36-DAC0-4178-A6D2-35CC8815925E}"/>
              </a:ext>
            </a:extLst>
          </p:cNvPr>
          <p:cNvCxnSpPr>
            <a:cxnSpLocks/>
          </p:cNvCxnSpPr>
          <p:nvPr/>
        </p:nvCxnSpPr>
        <p:spPr>
          <a:xfrm>
            <a:off x="25393353" y="751469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8BF43E-D426-4DD4-813B-AAA9A95E3A5A}"/>
              </a:ext>
            </a:extLst>
          </p:cNvPr>
          <p:cNvCxnSpPr>
            <a:cxnSpLocks/>
          </p:cNvCxnSpPr>
          <p:nvPr/>
        </p:nvCxnSpPr>
        <p:spPr>
          <a:xfrm>
            <a:off x="25414347" y="4642962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DF3D73-225D-4448-9651-C1E235971935}"/>
              </a:ext>
            </a:extLst>
          </p:cNvPr>
          <p:cNvCxnSpPr>
            <a:cxnSpLocks/>
          </p:cNvCxnSpPr>
          <p:nvPr/>
        </p:nvCxnSpPr>
        <p:spPr>
          <a:xfrm>
            <a:off x="28341897" y="461266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/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three dimensions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blipFill>
                <a:blip r:embed="rId3"/>
                <a:stretch>
                  <a:fillRect l="-3069" t="-2854" b="-5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EC08CE20-DBA1-46F5-8E3D-2AEBC30D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83607"/>
              </p:ext>
            </p:extLst>
          </p:nvPr>
        </p:nvGraphicFramePr>
        <p:xfrm>
          <a:off x="17577774" y="496555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79" name="Parallelogram 78">
            <a:extLst>
              <a:ext uri="{FF2B5EF4-FFF2-40B4-BE49-F238E27FC236}">
                <a16:creationId xmlns:a16="http://schemas.microsoft.com/office/drawing/2014/main" id="{6794D9F0-CE98-4595-8F8A-931104F24351}"/>
              </a:ext>
            </a:extLst>
          </p:cNvPr>
          <p:cNvSpPr/>
          <p:nvPr/>
        </p:nvSpPr>
        <p:spPr bwMode="auto">
          <a:xfrm rot="10800000" flipH="1">
            <a:off x="17227472" y="4611841"/>
            <a:ext cx="3355505" cy="336481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Parallelogram 79">
            <a:extLst>
              <a:ext uri="{FF2B5EF4-FFF2-40B4-BE49-F238E27FC236}">
                <a16:creationId xmlns:a16="http://schemas.microsoft.com/office/drawing/2014/main" id="{FD844306-7BB4-4346-AEF7-0B57C4110786}"/>
              </a:ext>
            </a:extLst>
          </p:cNvPr>
          <p:cNvSpPr/>
          <p:nvPr/>
        </p:nvSpPr>
        <p:spPr bwMode="auto">
          <a:xfrm rot="16200000">
            <a:off x="15819370" y="6014877"/>
            <a:ext cx="3157644" cy="375176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83" name="Table 7">
            <a:extLst>
              <a:ext uri="{FF2B5EF4-FFF2-40B4-BE49-F238E27FC236}">
                <a16:creationId xmlns:a16="http://schemas.microsoft.com/office/drawing/2014/main" id="{146F1BA8-0CAC-4F31-BA9A-BF8B7278A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26258"/>
              </p:ext>
            </p:extLst>
          </p:nvPr>
        </p:nvGraphicFramePr>
        <p:xfrm>
          <a:off x="18663190" y="585186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6" name="Table 7">
            <a:extLst>
              <a:ext uri="{FF2B5EF4-FFF2-40B4-BE49-F238E27FC236}">
                <a16:creationId xmlns:a16="http://schemas.microsoft.com/office/drawing/2014/main" id="{BBB29B6C-55C4-445C-A4A8-1C7E8E21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88771"/>
              </p:ext>
            </p:extLst>
          </p:nvPr>
        </p:nvGraphicFramePr>
        <p:xfrm>
          <a:off x="19741977" y="6735756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9" name="Parallelogram 88">
            <a:extLst>
              <a:ext uri="{FF2B5EF4-FFF2-40B4-BE49-F238E27FC236}">
                <a16:creationId xmlns:a16="http://schemas.microsoft.com/office/drawing/2014/main" id="{C81EA2DB-E60B-487F-993A-94D7A532B496}"/>
              </a:ext>
            </a:extLst>
          </p:cNvPr>
          <p:cNvSpPr/>
          <p:nvPr/>
        </p:nvSpPr>
        <p:spPr bwMode="auto">
          <a:xfrm rot="10800000" flipH="1">
            <a:off x="19402611" y="6481675"/>
            <a:ext cx="3249619" cy="238933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623D4F3D-8919-44D6-9B9C-ECCC4F100E76}"/>
              </a:ext>
            </a:extLst>
          </p:cNvPr>
          <p:cNvSpPr/>
          <p:nvPr/>
        </p:nvSpPr>
        <p:spPr bwMode="auto">
          <a:xfrm rot="16200000">
            <a:off x="18038239" y="7746980"/>
            <a:ext cx="3066286" cy="425165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525DCE9F-C97A-4491-A07F-FE0534670862}"/>
              </a:ext>
            </a:extLst>
          </p:cNvPr>
          <p:cNvSpPr/>
          <p:nvPr/>
        </p:nvSpPr>
        <p:spPr bwMode="auto">
          <a:xfrm rot="10800000" flipH="1">
            <a:off x="18314089" y="5489056"/>
            <a:ext cx="3208852" cy="353713"/>
          </a:xfrm>
          <a:prstGeom prst="parallelogram">
            <a:avLst>
              <a:gd name="adj" fmla="val 99671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B8573352-15F8-400E-8CDA-5D179FF8B25A}"/>
              </a:ext>
            </a:extLst>
          </p:cNvPr>
          <p:cNvSpPr/>
          <p:nvPr/>
        </p:nvSpPr>
        <p:spPr bwMode="auto">
          <a:xfrm rot="16200000">
            <a:off x="16872644" y="6868232"/>
            <a:ext cx="3157644" cy="383180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452BF-72E1-48A5-9645-2530C8E9CF44}"/>
              </a:ext>
            </a:extLst>
          </p:cNvPr>
          <p:cNvCxnSpPr>
            <a:cxnSpLocks/>
          </p:cNvCxnSpPr>
          <p:nvPr/>
        </p:nvCxnSpPr>
        <p:spPr>
          <a:xfrm>
            <a:off x="17210602" y="751542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DEE804-5366-4955-B633-48BB97AF915F}"/>
              </a:ext>
            </a:extLst>
          </p:cNvPr>
          <p:cNvCxnSpPr>
            <a:cxnSpLocks/>
          </p:cNvCxnSpPr>
          <p:nvPr/>
        </p:nvCxnSpPr>
        <p:spPr>
          <a:xfrm>
            <a:off x="17231596" y="4609892"/>
            <a:ext cx="2569237" cy="21659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4F6949-A3E0-4AB3-8E93-95AAD86C9D66}"/>
              </a:ext>
            </a:extLst>
          </p:cNvPr>
          <p:cNvCxnSpPr>
            <a:cxnSpLocks/>
          </p:cNvCxnSpPr>
          <p:nvPr/>
        </p:nvCxnSpPr>
        <p:spPr>
          <a:xfrm>
            <a:off x="20159146" y="461339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38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Dilated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receptive field by “skipping pixels” in input images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5A615-5B49-4C2E-87CB-2485B78DA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160" y="4506172"/>
            <a:ext cx="10442092" cy="10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BDC6447F-2C55-402F-8D54-10FA17208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96741"/>
              </p:ext>
            </p:extLst>
          </p:nvPr>
        </p:nvGraphicFramePr>
        <p:xfrm>
          <a:off x="1786830" y="1074761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51" name="Table 7">
            <a:extLst>
              <a:ext uri="{FF2B5EF4-FFF2-40B4-BE49-F238E27FC236}">
                <a16:creationId xmlns:a16="http://schemas.microsoft.com/office/drawing/2014/main" id="{AC829CB7-37DB-4B22-8BB2-5E11395F0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13285"/>
              </p:ext>
            </p:extLst>
          </p:nvPr>
        </p:nvGraphicFramePr>
        <p:xfrm>
          <a:off x="1953744" y="64421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251D43-897A-4221-BDA8-EE4C31D22116}"/>
              </a:ext>
            </a:extLst>
          </p:cNvPr>
          <p:cNvCxnSpPr>
            <a:cxnSpLocks/>
          </p:cNvCxnSpPr>
          <p:nvPr/>
        </p:nvCxnSpPr>
        <p:spPr>
          <a:xfrm flipV="1">
            <a:off x="5340626" y="12119215"/>
            <a:ext cx="6996081" cy="18586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2F33E3-84F7-4F49-9E32-116775B2600F}"/>
              </a:ext>
            </a:extLst>
          </p:cNvPr>
          <p:cNvSpPr/>
          <p:nvPr/>
        </p:nvSpPr>
        <p:spPr bwMode="auto">
          <a:xfrm>
            <a:off x="12463707" y="11222126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D40A96-3BE6-463C-8418-3BF98772FDD3}"/>
              </a:ext>
            </a:extLst>
          </p:cNvPr>
          <p:cNvCxnSpPr>
            <a:cxnSpLocks/>
          </p:cNvCxnSpPr>
          <p:nvPr/>
        </p:nvCxnSpPr>
        <p:spPr>
          <a:xfrm>
            <a:off x="14264784" y="12005898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/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/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blipFill>
                <a:blip r:embed="rId4"/>
                <a:stretch>
                  <a:fillRect r="-18696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F7016A2C-64B7-494C-9B21-D84BB23811CD}"/>
              </a:ext>
            </a:extLst>
          </p:cNvPr>
          <p:cNvSpPr/>
          <p:nvPr/>
        </p:nvSpPr>
        <p:spPr bwMode="auto">
          <a:xfrm>
            <a:off x="5687838" y="7603081"/>
            <a:ext cx="4449677" cy="6204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F8F6D-0FEC-400F-802F-6D3A430F028E}"/>
              </a:ext>
            </a:extLst>
          </p:cNvPr>
          <p:cNvSpPr txBox="1"/>
          <p:nvPr/>
        </p:nvSpPr>
        <p:spPr>
          <a:xfrm>
            <a:off x="5687838" y="5207207"/>
            <a:ext cx="4449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Dilate kernel with the dilation rate 1</a:t>
            </a:r>
          </a:p>
        </p:txBody>
      </p:sp>
      <p:graphicFrame>
        <p:nvGraphicFramePr>
          <p:cNvPr id="59" name="Table 7">
            <a:extLst>
              <a:ext uri="{FF2B5EF4-FFF2-40B4-BE49-F238E27FC236}">
                <a16:creationId xmlns:a16="http://schemas.microsoft.com/office/drawing/2014/main" id="{39081AD4-AC1A-46FC-8B93-40C243DE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6277"/>
              </p:ext>
            </p:extLst>
          </p:nvPr>
        </p:nvGraphicFramePr>
        <p:xfrm>
          <a:off x="2743200" y="11635288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p:graphicFrame>
        <p:nvGraphicFramePr>
          <p:cNvPr id="60" name="Table 7">
            <a:extLst>
              <a:ext uri="{FF2B5EF4-FFF2-40B4-BE49-F238E27FC236}">
                <a16:creationId xmlns:a16="http://schemas.microsoft.com/office/drawing/2014/main" id="{12E6DBEB-BCA7-4E74-9B0E-AC768715B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00135"/>
              </p:ext>
            </p:extLst>
          </p:nvPr>
        </p:nvGraphicFramePr>
        <p:xfrm>
          <a:off x="10525435" y="5627303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/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/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/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convolve with dilated kernel, but only count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locations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blipFill>
                <a:blip r:embed="rId7"/>
                <a:stretch>
                  <a:fillRect l="-5843" t="-3960" b="-7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/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Input: 7x7, padding 0, stride 1</a:t>
                </a:r>
              </a:p>
              <a:p>
                <a:r>
                  <a:rPr lang="en-US" dirty="0"/>
                  <a:t>dilation rate 1, kernel 3x3</a:t>
                </a:r>
              </a:p>
              <a:p>
                <a:endParaRPr lang="en-US" dirty="0"/>
              </a:p>
              <a:p>
                <a:r>
                  <a:rPr lang="en-US" dirty="0"/>
                  <a:t>Output:3x3,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×0−[3+1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+1=3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blipFill>
                <a:blip r:embed="rId8"/>
                <a:stretch>
                  <a:fillRect l="-2559" t="-444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DCA5494-55DB-4102-B549-59F18B62970F}"/>
              </a:ext>
            </a:extLst>
          </p:cNvPr>
          <p:cNvSpPr txBox="1"/>
          <p:nvPr/>
        </p:nvSpPr>
        <p:spPr>
          <a:xfrm>
            <a:off x="17742494" y="10752212"/>
            <a:ext cx="7127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 1 1 1 3 2 1 2 2]</a:t>
            </a:r>
          </a:p>
          <a:p>
            <a:r>
              <a:rPr lang="en-US" dirty="0"/>
              <a:t>		X</a:t>
            </a:r>
          </a:p>
          <a:p>
            <a:r>
              <a:rPr lang="en-US" dirty="0"/>
              <a:t>[1 0 -1 2 0 -2 1 0 -1]</a:t>
            </a:r>
            <a:r>
              <a:rPr lang="en-US" baseline="30000" dirty="0"/>
              <a:t>T	</a:t>
            </a:r>
            <a:r>
              <a:rPr lang="en-US" dirty="0"/>
              <a:t>= 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19729694" y="1836687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71368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2x2, padding 0, stride 1</a:t>
            </a:r>
          </a:p>
          <a:p>
            <a:r>
              <a:rPr lang="en-US" dirty="0"/>
              <a:t>Kernel: 3x3</a:t>
            </a:r>
          </a:p>
          <a:p>
            <a:endParaRPr lang="en-US" dirty="0"/>
          </a:p>
          <a:p>
            <a:r>
              <a:rPr lang="en-US" dirty="0"/>
              <a:t>Required Output:4x4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8A9D4D-732A-4145-9043-C31DD06886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47" y="5816250"/>
            <a:ext cx="9352238" cy="104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3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</p:spTree>
    <p:extLst>
      <p:ext uri="{BB962C8B-B14F-4D97-AF65-F5344CB8AC3E}">
        <p14:creationId xmlns:p14="http://schemas.microsoft.com/office/powerpoint/2010/main" val="643242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6x6, padding 0, stride 1</a:t>
            </a:r>
          </a:p>
          <a:p>
            <a:r>
              <a:rPr lang="en-US" dirty="0"/>
              <a:t>Kernel: 4x4</a:t>
            </a:r>
          </a:p>
          <a:p>
            <a:endParaRPr lang="en-US" dirty="0"/>
          </a:p>
          <a:p>
            <a:r>
              <a:rPr lang="en-US" dirty="0"/>
              <a:t>Required Output:5x5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2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1479D8-0672-444A-9AD2-A60336C5D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09" y="5889396"/>
            <a:ext cx="9404653" cy="101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6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net, 2013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Convolution is shift-invariant, not for rotation and scale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cannot deal with arbitrary spatial transformation </a:t>
            </a:r>
          </a:p>
        </p:txBody>
      </p:sp>
      <p:pic>
        <p:nvPicPr>
          <p:cNvPr id="6146" name="Picture 2" descr="Ragdoll Cat Personality, Temperament and Lifespan | Petplan">
            <a:extLst>
              <a:ext uri="{FF2B5EF4-FFF2-40B4-BE49-F238E27FC236}">
                <a16:creationId xmlns:a16="http://schemas.microsoft.com/office/drawing/2014/main" id="{94B67EF6-F048-46E8-A18B-AA6FBC94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334" y="76483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esity in Cats | VCA Animal Hospital">
            <a:extLst>
              <a:ext uri="{FF2B5EF4-FFF2-40B4-BE49-F238E27FC236}">
                <a16:creationId xmlns:a16="http://schemas.microsoft.com/office/drawing/2014/main" id="{3B5ADAAA-4248-4966-B64A-D9C1F858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156" y="787694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Cat Collars in 2021">
            <a:extLst>
              <a:ext uri="{FF2B5EF4-FFF2-40B4-BE49-F238E27FC236}">
                <a16:creationId xmlns:a16="http://schemas.microsoft.com/office/drawing/2014/main" id="{718EA8B8-682E-4FE2-9164-F5FC16BC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813" y="105902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lack and White Cats: 11 Fascinating Facts About These Dapper Felines | The  Dog People by Rover.com">
            <a:extLst>
              <a:ext uri="{FF2B5EF4-FFF2-40B4-BE49-F238E27FC236}">
                <a16:creationId xmlns:a16="http://schemas.microsoft.com/office/drawing/2014/main" id="{3CBF23FF-B5BC-48A2-B662-50A43A1A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487" y="1059023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E3709-9C49-49DD-AF9E-DC572CD885F7}"/>
              </a:ext>
            </a:extLst>
          </p:cNvPr>
          <p:cNvSpPr txBox="1"/>
          <p:nvPr/>
        </p:nvSpPr>
        <p:spPr>
          <a:xfrm>
            <a:off x="24693079" y="13705025"/>
            <a:ext cx="6200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set, cats are roughly the same size</a:t>
            </a:r>
          </a:p>
        </p:txBody>
      </p:sp>
      <p:pic>
        <p:nvPicPr>
          <p:cNvPr id="6154" name="Picture 10" descr="Kittens in Basket, by Bridget McCarty, 1&quot; Scale... 225.00, via Etsy. | Cat  basket, Cats and kittens, Dollhouse miniatures">
            <a:extLst>
              <a:ext uri="{FF2B5EF4-FFF2-40B4-BE49-F238E27FC236}">
                <a16:creationId xmlns:a16="http://schemas.microsoft.com/office/drawing/2014/main" id="{9B8FE76B-4E68-40AD-B427-E711E85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150" y="8414204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2A385A-ADF2-4896-8D04-5D0060AE5B78}"/>
              </a:ext>
            </a:extLst>
          </p:cNvPr>
          <p:cNvSpPr txBox="1"/>
          <p:nvPr/>
        </p:nvSpPr>
        <p:spPr>
          <a:xfrm>
            <a:off x="31323362" y="13713325"/>
            <a:ext cx="620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test sample, small cat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0" y="4981434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49C657-81FC-4D35-A863-229740068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201" y="4707400"/>
            <a:ext cx="8823129" cy="5882834"/>
          </a:xfrm>
          <a:prstGeom prst="rect">
            <a:avLst/>
          </a:prstGeom>
        </p:spPr>
      </p:pic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1D695812-9599-4A92-87D0-C94CB55B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7028">
            <a:off x="2271830" y="13100223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367D63-8F52-40F8-96DC-0EFAC6027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55310">
            <a:off x="13141463" y="12518140"/>
            <a:ext cx="8823129" cy="588283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6F224A-58A0-49B1-B297-E285BA4D894C}"/>
              </a:ext>
            </a:extLst>
          </p:cNvPr>
          <p:cNvCxnSpPr>
            <a:cxnSpLocks/>
          </p:cNvCxnSpPr>
          <p:nvPr/>
        </p:nvCxnSpPr>
        <p:spPr>
          <a:xfrm>
            <a:off x="11175646" y="807857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32958F-A3B1-4CD0-AB44-B9A7CE7FDD05}"/>
              </a:ext>
            </a:extLst>
          </p:cNvPr>
          <p:cNvSpPr txBox="1"/>
          <p:nvPr/>
        </p:nvSpPr>
        <p:spPr>
          <a:xfrm>
            <a:off x="11175646" y="6976036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0F68C-27CF-4095-B5EE-4109CDDC2261}"/>
              </a:ext>
            </a:extLst>
          </p:cNvPr>
          <p:cNvCxnSpPr>
            <a:cxnSpLocks/>
          </p:cNvCxnSpPr>
          <p:nvPr/>
        </p:nvCxnSpPr>
        <p:spPr>
          <a:xfrm>
            <a:off x="10971191" y="15088892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1BF273-7CFD-4767-89DC-1D76C86A5DB6}"/>
              </a:ext>
            </a:extLst>
          </p:cNvPr>
          <p:cNvSpPr txBox="1"/>
          <p:nvPr/>
        </p:nvSpPr>
        <p:spPr>
          <a:xfrm>
            <a:off x="10971191" y="13986352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0DDE3-11B6-4E4F-88DD-D5606F19537C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5766013" y="13123211"/>
            <a:ext cx="3574029" cy="467269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53329-5D64-4D90-BF3F-5F93D1FA2D7F}"/>
              </a:ext>
            </a:extLst>
          </p:cNvPr>
          <p:cNvCxnSpPr>
            <a:cxnSpLocks/>
          </p:cNvCxnSpPr>
          <p:nvPr/>
        </p:nvCxnSpPr>
        <p:spPr>
          <a:xfrm flipH="1">
            <a:off x="15469094" y="13493226"/>
            <a:ext cx="4192444" cy="3770093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6CF47-E7C2-43CE-800F-9E12204722A3}"/>
              </a:ext>
            </a:extLst>
          </p:cNvPr>
          <p:cNvSpPr txBox="1"/>
          <p:nvPr/>
        </p:nvSpPr>
        <p:spPr>
          <a:xfrm>
            <a:off x="25311652" y="4796687"/>
            <a:ext cx="9303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general, the training and test sets can have different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46377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variation in the training data, so model can learn invariance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18" y="8506028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he Shots Your Cat Needs">
            <a:extLst>
              <a:ext uri="{FF2B5EF4-FFF2-40B4-BE49-F238E27FC236}">
                <a16:creationId xmlns:a16="http://schemas.microsoft.com/office/drawing/2014/main" id="{7F369457-8662-49D6-B088-C9222D05C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15354668" y="807261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he Shots Your Cat Needs">
            <a:extLst>
              <a:ext uri="{FF2B5EF4-FFF2-40B4-BE49-F238E27FC236}">
                <a16:creationId xmlns:a16="http://schemas.microsoft.com/office/drawing/2014/main" id="{E1938639-6F27-4940-85AE-C1C85FC6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rot="17559482">
            <a:off x="21675955" y="6602897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he Shots Your Cat Needs">
            <a:extLst>
              <a:ext uri="{FF2B5EF4-FFF2-40B4-BE49-F238E27FC236}">
                <a16:creationId xmlns:a16="http://schemas.microsoft.com/office/drawing/2014/main" id="{724B7566-9624-4929-A2BB-548F84569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flipV="1">
            <a:off x="15517443" y="1312662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he Shots Your Cat Needs">
            <a:extLst>
              <a:ext uri="{FF2B5EF4-FFF2-40B4-BE49-F238E27FC236}">
                <a16:creationId xmlns:a16="http://schemas.microsoft.com/office/drawing/2014/main" id="{F0698067-95B5-4475-B88D-62842850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1940997" y="1276184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he Shots Your Cat Needs">
            <a:extLst>
              <a:ext uri="{FF2B5EF4-FFF2-40B4-BE49-F238E27FC236}">
                <a16:creationId xmlns:a16="http://schemas.microsoft.com/office/drawing/2014/main" id="{0E5CA467-2866-4F59-8794-4A736ACBE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7458504" y="7959971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he Shots Your Cat Needs">
            <a:extLst>
              <a:ext uri="{FF2B5EF4-FFF2-40B4-BE49-F238E27FC236}">
                <a16:creationId xmlns:a16="http://schemas.microsoft.com/office/drawing/2014/main" id="{85642520-792C-4B4F-B75A-E981806F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9022260" y="1334035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B2539F-00F2-4B8E-9684-3333C15E8A05}"/>
              </a:ext>
            </a:extLst>
          </p:cNvPr>
          <p:cNvSpPr/>
          <p:nvPr/>
        </p:nvSpPr>
        <p:spPr bwMode="auto">
          <a:xfrm>
            <a:off x="32375061" y="13676243"/>
            <a:ext cx="1845939" cy="137890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56F401-D1B2-4A4A-AE13-8B394BD01B9B}"/>
              </a:ext>
            </a:extLst>
          </p:cNvPr>
          <p:cNvCxnSpPr>
            <a:cxnSpLocks/>
          </p:cNvCxnSpPr>
          <p:nvPr/>
        </p:nvCxnSpPr>
        <p:spPr>
          <a:xfrm>
            <a:off x="10581602" y="11219341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EE8A0A-B050-4C2B-B997-230B68BBCF76}"/>
              </a:ext>
            </a:extLst>
          </p:cNvPr>
          <p:cNvSpPr txBox="1"/>
          <p:nvPr/>
        </p:nvSpPr>
        <p:spPr>
          <a:xfrm>
            <a:off x="9153094" y="8413047"/>
            <a:ext cx="5287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apply different transformations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4B496-A806-4455-BE2B-772688B2B707}"/>
              </a:ext>
            </a:extLst>
          </p:cNvPr>
          <p:cNvSpPr txBox="1"/>
          <p:nvPr/>
        </p:nvSpPr>
        <p:spPr>
          <a:xfrm>
            <a:off x="15650817" y="17348248"/>
            <a:ext cx="6573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many more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B9EA-A9FE-41D3-BFCB-2495FCF2A471}"/>
              </a:ext>
            </a:extLst>
          </p:cNvPr>
          <p:cNvSpPr/>
          <p:nvPr/>
        </p:nvSpPr>
        <p:spPr>
          <a:xfrm>
            <a:off x="22381453" y="17425192"/>
            <a:ext cx="133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Check http://ai.stanford.edu/blog/data-augmentation/</a:t>
            </a:r>
          </a:p>
        </p:txBody>
      </p:sp>
    </p:spTree>
    <p:extLst>
      <p:ext uri="{BB962C8B-B14F-4D97-AF65-F5344CB8AC3E}">
        <p14:creationId xmlns:p14="http://schemas.microsoft.com/office/powerpoint/2010/main" val="1657365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/>
              <a:t>Do not </a:t>
            </a:r>
            <a:r>
              <a:rPr lang="en-US" dirty="0"/>
              <a:t>generate these random samples and save them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Instead, implement them as a part of data loading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623B3-B6BE-456A-9F5E-294EEC8F7504}"/>
              </a:ext>
            </a:extLst>
          </p:cNvPr>
          <p:cNvSpPr/>
          <p:nvPr/>
        </p:nvSpPr>
        <p:spPr>
          <a:xfrm>
            <a:off x="13418071" y="17566919"/>
            <a:ext cx="23157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More examples can be found at https://pytorch.org/vision/stable/auto_examples/plot_transforms.html#sphx-glr-auto-examples-plot-transforms-py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1FF7003-D13A-44E5-A204-B2B53F0729DB}"/>
              </a:ext>
            </a:extLst>
          </p:cNvPr>
          <p:cNvSpPr/>
          <p:nvPr/>
        </p:nvSpPr>
        <p:spPr bwMode="auto">
          <a:xfrm>
            <a:off x="1987342" y="9096073"/>
            <a:ext cx="1987826" cy="319377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3CFD2-3A0C-4B95-969F-E5B26BD44890}"/>
              </a:ext>
            </a:extLst>
          </p:cNvPr>
          <p:cNvCxnSpPr>
            <a:cxnSpLocks/>
          </p:cNvCxnSpPr>
          <p:nvPr/>
        </p:nvCxnSpPr>
        <p:spPr>
          <a:xfrm>
            <a:off x="4352596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he Shots Your Cat Needs">
            <a:extLst>
              <a:ext uri="{FF2B5EF4-FFF2-40B4-BE49-F238E27FC236}">
                <a16:creationId xmlns:a16="http://schemas.microsoft.com/office/drawing/2014/main" id="{8456A8C8-509F-454F-9A82-AA90AA29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40" y="10193803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108579-DD7C-4DD2-85CC-4F8D5078170E}"/>
              </a:ext>
            </a:extLst>
          </p:cNvPr>
          <p:cNvCxnSpPr>
            <a:cxnSpLocks/>
          </p:cNvCxnSpPr>
          <p:nvPr/>
        </p:nvCxnSpPr>
        <p:spPr>
          <a:xfrm>
            <a:off x="8489881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00CC93-61C0-4217-B9CF-7ECDEFA88476}"/>
              </a:ext>
            </a:extLst>
          </p:cNvPr>
          <p:cNvSpPr/>
          <p:nvPr/>
        </p:nvSpPr>
        <p:spPr bwMode="auto">
          <a:xfrm>
            <a:off x="10548438" y="8227802"/>
            <a:ext cx="12047405" cy="5171606"/>
          </a:xfrm>
          <a:prstGeom prst="round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31AB6-B87B-4BBD-93EF-6E01614507C2}"/>
              </a:ext>
            </a:extLst>
          </p:cNvPr>
          <p:cNvSpPr/>
          <p:nvPr/>
        </p:nvSpPr>
        <p:spPr bwMode="auto">
          <a:xfrm>
            <a:off x="1107724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1</a:t>
            </a:r>
          </a:p>
          <a:p>
            <a:pPr algn="ctr"/>
            <a:r>
              <a:rPr lang="en-US" sz="3600" baseline="-25000" dirty="0">
                <a:latin typeface="Arial"/>
              </a:rPr>
              <a:t>P=0.5</a:t>
            </a:r>
            <a:endParaRPr lang="en-US" baseline="-250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ECF836-BDCE-4EA5-B4F5-542686680896}"/>
              </a:ext>
            </a:extLst>
          </p:cNvPr>
          <p:cNvSpPr/>
          <p:nvPr/>
        </p:nvSpPr>
        <p:spPr bwMode="auto">
          <a:xfrm>
            <a:off x="126403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2</a:t>
            </a:r>
          </a:p>
          <a:p>
            <a:pPr algn="ctr"/>
            <a:r>
              <a:rPr lang="en-US" sz="3600" baseline="-25000" dirty="0"/>
              <a:t>P=0.8</a:t>
            </a:r>
            <a:endParaRPr lang="en-US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A6E92-61F3-44AC-A048-63637142CE78}"/>
              </a:ext>
            </a:extLst>
          </p:cNvPr>
          <p:cNvSpPr/>
          <p:nvPr/>
        </p:nvSpPr>
        <p:spPr bwMode="auto">
          <a:xfrm>
            <a:off x="1420350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3</a:t>
            </a:r>
          </a:p>
          <a:p>
            <a:pPr algn="ctr"/>
            <a:r>
              <a:rPr lang="en-US" sz="3600" baseline="-25000" dirty="0"/>
              <a:t>P=0.2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67E2C2-C421-4DC7-A386-E759FEBC8A42}"/>
              </a:ext>
            </a:extLst>
          </p:cNvPr>
          <p:cNvSpPr/>
          <p:nvPr/>
        </p:nvSpPr>
        <p:spPr bwMode="auto">
          <a:xfrm>
            <a:off x="207767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N</a:t>
            </a:r>
          </a:p>
          <a:p>
            <a:pPr algn="ctr"/>
            <a:r>
              <a:rPr lang="en-US" sz="3600" baseline="-25000" dirty="0"/>
              <a:t>P=0.5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B400A-358A-40E4-A667-0E42DCB5BBCC}"/>
              </a:ext>
            </a:extLst>
          </p:cNvPr>
          <p:cNvSpPr txBox="1"/>
          <p:nvPr/>
        </p:nvSpPr>
        <p:spPr>
          <a:xfrm>
            <a:off x="16961697" y="10306800"/>
            <a:ext cx="209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AF297-485C-4389-9A7B-58541115B4E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2111568" y="1087816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68258C-E75D-47AE-A79C-8D251ACA05C0}"/>
              </a:ext>
            </a:extLst>
          </p:cNvPr>
          <p:cNvCxnSpPr>
            <a:cxnSpLocks/>
          </p:cNvCxnSpPr>
          <p:nvPr/>
        </p:nvCxnSpPr>
        <p:spPr>
          <a:xfrm>
            <a:off x="13674698" y="10894893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35782F-7217-4520-87BE-DD21309113E1}"/>
              </a:ext>
            </a:extLst>
          </p:cNvPr>
          <p:cNvCxnSpPr>
            <a:cxnSpLocks/>
          </p:cNvCxnSpPr>
          <p:nvPr/>
        </p:nvCxnSpPr>
        <p:spPr>
          <a:xfrm>
            <a:off x="15288108" y="1089489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456A36-593B-4706-A90E-EEDD1C167F77}"/>
              </a:ext>
            </a:extLst>
          </p:cNvPr>
          <p:cNvCxnSpPr>
            <a:cxnSpLocks/>
          </p:cNvCxnSpPr>
          <p:nvPr/>
        </p:nvCxnSpPr>
        <p:spPr>
          <a:xfrm>
            <a:off x="20232443" y="10894895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EA4B1A-2580-4ECD-BAF8-266BB271EE2A}"/>
              </a:ext>
            </a:extLst>
          </p:cNvPr>
          <p:cNvSpPr txBox="1"/>
          <p:nvPr/>
        </p:nvSpPr>
        <p:spPr>
          <a:xfrm>
            <a:off x="10722171" y="14459704"/>
            <a:ext cx="1322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P: probability to apply the transformation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FFD6EB-4A9C-48FF-9AFB-0C162E8D8F62}"/>
              </a:ext>
            </a:extLst>
          </p:cNvPr>
          <p:cNvCxnSpPr>
            <a:cxnSpLocks/>
          </p:cNvCxnSpPr>
          <p:nvPr/>
        </p:nvCxnSpPr>
        <p:spPr>
          <a:xfrm>
            <a:off x="22818209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The Shots Your Cat Needs">
            <a:extLst>
              <a:ext uri="{FF2B5EF4-FFF2-40B4-BE49-F238E27FC236}">
                <a16:creationId xmlns:a16="http://schemas.microsoft.com/office/drawing/2014/main" id="{E542511E-25A5-42A4-A3B8-2189E80E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5490" flipV="1">
            <a:off x="24842837" y="10306800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216AE8-3DC6-4946-897A-454373F48FC5}"/>
              </a:ext>
            </a:extLst>
          </p:cNvPr>
          <p:cNvCxnSpPr>
            <a:cxnSpLocks/>
          </p:cNvCxnSpPr>
          <p:nvPr/>
        </p:nvCxnSpPr>
        <p:spPr>
          <a:xfrm>
            <a:off x="26880543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DD8E8-B94E-4C32-99BC-A88827489812}"/>
              </a:ext>
            </a:extLst>
          </p:cNvPr>
          <p:cNvSpPr txBox="1"/>
          <p:nvPr/>
        </p:nvSpPr>
        <p:spPr>
          <a:xfrm>
            <a:off x="28899670" y="10480509"/>
            <a:ext cx="607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to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3C7754-D63D-4550-B1D0-2999159F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16" y="7074478"/>
            <a:ext cx="12903922" cy="70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Pooling : another way to reduce computation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33845"/>
              </p:ext>
            </p:extLst>
          </p:nvPr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02114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42653"/>
              </p:ext>
            </p:extLst>
          </p:nvPr>
        </p:nvGraphicFramePr>
        <p:xfrm>
          <a:off x="2498531" y="874217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40673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81171"/>
              </p:ext>
            </p:extLst>
          </p:nvPr>
        </p:nvGraphicFramePr>
        <p:xfrm>
          <a:off x="4393592" y="1054446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4564D481-86F3-4C0F-A3D3-234E1B1A8364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639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51335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00309"/>
              </p:ext>
            </p:extLst>
          </p:nvPr>
        </p:nvGraphicFramePr>
        <p:xfrm>
          <a:off x="2498531" y="8760135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F6FBE6-FFA1-45EE-A881-C92C4792A9F9}"/>
              </a:ext>
            </a:extLst>
          </p:cNvPr>
          <p:cNvSpPr txBox="1"/>
          <p:nvPr/>
        </p:nvSpPr>
        <p:spPr>
          <a:xfrm>
            <a:off x="12595327" y="16783878"/>
            <a:ext cx="1018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 is the most typical choice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68CBB22-8B83-4F73-9D8B-6658AB70CABE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8762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1 3.95062E-6 L 0.00031 3.95062E-6 L 0.05213 3.95062E-6 L 0.10322 -0.00255 L 0.15617 -0.00062 L -0.00039 0.08827 L 0.05178 0.08757 L 0.10287 0.08888 L 0.15578 0.08626 L -0.00039 0.17584 L 0.05105 0.17646 L 0.10287 0.17584 L 0.15578 0.17646 L 0.00031 0.26605 L 0.05213 0.26473 L 0.10361 0.2628 L 0.15578 0.26535 L 0.15578 0.26535 " pathEditMode="relative" ptsTypes="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interpolation to resize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“parameter free” way to resize images</a:t>
            </a:r>
          </a:p>
        </p:txBody>
      </p:sp>
      <p:pic>
        <p:nvPicPr>
          <p:cNvPr id="2050" name="Picture 2" descr="What is bicubic interpolation in image processing? - Quora">
            <a:extLst>
              <a:ext uri="{FF2B5EF4-FFF2-40B4-BE49-F238E27FC236}">
                <a16:creationId xmlns:a16="http://schemas.microsoft.com/office/drawing/2014/main" id="{1147B7D7-C6F0-4FC9-BD2D-F8D638F1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44" y="5122610"/>
            <a:ext cx="13402503" cy="89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82D57-A2B6-4737-9C25-7FDB1CC146CE}"/>
              </a:ext>
            </a:extLst>
          </p:cNvPr>
          <p:cNvSpPr txBox="1"/>
          <p:nvPr/>
        </p:nvSpPr>
        <p:spPr>
          <a:xfrm>
            <a:off x="2408105" y="14459349"/>
            <a:ext cx="166750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Interpolation: use neighboring pixels to determine value of unknown location (weighted sum)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Weights depend on pixel location; no learnable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A11653-4276-4F48-967B-8866B21BF0B5}"/>
              </a:ext>
            </a:extLst>
          </p:cNvPr>
          <p:cNvSpPr/>
          <p:nvPr/>
        </p:nvSpPr>
        <p:spPr>
          <a:xfrm>
            <a:off x="3445566" y="18923942"/>
            <a:ext cx="1122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https://www.quora.com/What-is-bicubic-interpolation-in-image-processing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9B28A0-8D55-472A-882D-C5AFFC8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0" y="6493881"/>
            <a:ext cx="14859668" cy="590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18C0D-EED8-4FA8-BF55-19F7D9B7E336}"/>
              </a:ext>
            </a:extLst>
          </p:cNvPr>
          <p:cNvSpPr txBox="1"/>
          <p:nvPr/>
        </p:nvSpPr>
        <p:spPr>
          <a:xfrm>
            <a:off x="19348174" y="13941287"/>
            <a:ext cx="14365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is a layer in 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Differentiable by remembering the interpolation weights</a:t>
            </a:r>
          </a:p>
        </p:txBody>
      </p:sp>
    </p:spTree>
    <p:extLst>
      <p:ext uri="{BB962C8B-B14F-4D97-AF65-F5344CB8AC3E}">
        <p14:creationId xmlns:p14="http://schemas.microsoft.com/office/powerpoint/2010/main" val="2532561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Layers to adjust image size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78E3BCB-8EEA-42E4-8D43-11413FC32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3761"/>
              </p:ext>
            </p:extLst>
          </p:nvPr>
        </p:nvGraphicFramePr>
        <p:xfrm>
          <a:off x="4896786" y="5981492"/>
          <a:ext cx="29475660" cy="70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8915">
                  <a:extLst>
                    <a:ext uri="{9D8B030D-6E8A-4147-A177-3AD203B41FA5}">
                      <a16:colId xmlns:a16="http://schemas.microsoft.com/office/drawing/2014/main" val="1274150081"/>
                    </a:ext>
                  </a:extLst>
                </a:gridCol>
                <a:gridCol w="7368915">
                  <a:extLst>
                    <a:ext uri="{9D8B030D-6E8A-4147-A177-3AD203B41FA5}">
                      <a16:colId xmlns:a16="http://schemas.microsoft.com/office/drawing/2014/main" val="652381916"/>
                    </a:ext>
                  </a:extLst>
                </a:gridCol>
                <a:gridCol w="4784361">
                  <a:extLst>
                    <a:ext uri="{9D8B030D-6E8A-4147-A177-3AD203B41FA5}">
                      <a16:colId xmlns:a16="http://schemas.microsoft.com/office/drawing/2014/main" val="828960320"/>
                    </a:ext>
                  </a:extLst>
                </a:gridCol>
                <a:gridCol w="9953469">
                  <a:extLst>
                    <a:ext uri="{9D8B030D-6E8A-4147-A177-3AD203B41FA5}">
                      <a16:colId xmlns:a16="http://schemas.microsoft.com/office/drawing/2014/main" val="2794044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Pro/Cons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5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Same as normal conv,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44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Fast to compute, reduce the model power, less popular nowadays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26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Parameter free,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7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Transpose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Yes, but often not used for this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Has learnable parameters for upsampling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60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81FB77-3D63-4111-B34B-B46046B3404A}"/>
              </a:ext>
            </a:extLst>
          </p:cNvPr>
          <p:cNvSpPr txBox="1"/>
          <p:nvPr/>
        </p:nvSpPr>
        <p:spPr>
          <a:xfrm>
            <a:off x="2908092" y="14739396"/>
            <a:ext cx="20146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Pooling still is used in classification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Full CONV architecture are more popular for other tasks, e.g. segmentation, super-resolution, denoising …</a:t>
            </a:r>
          </a:p>
        </p:txBody>
      </p:sp>
    </p:spTree>
    <p:extLst>
      <p:ext uri="{BB962C8B-B14F-4D97-AF65-F5344CB8AC3E}">
        <p14:creationId xmlns:p14="http://schemas.microsoft.com/office/powerpoint/2010/main" val="3004461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906BAB-D603-4591-85AC-86C13A570515}"/>
              </a:ext>
            </a:extLst>
          </p:cNvPr>
          <p:cNvCxnSpPr/>
          <p:nvPr/>
        </p:nvCxnSpPr>
        <p:spPr>
          <a:xfrm>
            <a:off x="2941094" y="9111114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F26461-0A4A-4B56-BC91-EAA28F4570C2}"/>
              </a:ext>
            </a:extLst>
          </p:cNvPr>
          <p:cNvCxnSpPr>
            <a:cxnSpLocks/>
          </p:cNvCxnSpPr>
          <p:nvPr/>
        </p:nvCxnSpPr>
        <p:spPr>
          <a:xfrm>
            <a:off x="10330494" y="3632232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8EEBB5-2F6B-4DAE-BB35-CCA34F8E8247}"/>
              </a:ext>
            </a:extLst>
          </p:cNvPr>
          <p:cNvCxnSpPr>
            <a:cxnSpLocks/>
          </p:cNvCxnSpPr>
          <p:nvPr/>
        </p:nvCxnSpPr>
        <p:spPr>
          <a:xfrm>
            <a:off x="27726954" y="3427848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F8B60DC-6E10-4AD8-862B-8C7F5EA7B946}"/>
              </a:ext>
            </a:extLst>
          </p:cNvPr>
          <p:cNvGrpSpPr/>
          <p:nvPr/>
        </p:nvGrpSpPr>
        <p:grpSpPr>
          <a:xfrm rot="9109642">
            <a:off x="24326717" y="5518182"/>
            <a:ext cx="6686363" cy="6678633"/>
            <a:chOff x="24591832" y="8366360"/>
            <a:chExt cx="6686363" cy="66786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9178D8-E549-49B5-8153-B09205F83786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0D63C9-99F6-4309-BAD4-23DFB772AE2C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1FB6C6-EC08-4FBF-9D1C-89A88EDDCFAB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59806A-563C-4584-BE53-C0D444143C46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8AE7C55-9196-41F1-99F9-77CD6E739766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47CE45-35DA-42A6-BA8A-00C6CB3A9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750D51-AB64-4B10-BE04-C9E05B52A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2C5A4F-5D5C-46CA-95ED-CA28414AC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9687D2-2DBA-4E0B-B181-EB15CEC3E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7201B0-23EC-4EAE-B8AB-7EEA6320DFC3}"/>
              </a:ext>
            </a:extLst>
          </p:cNvPr>
          <p:cNvSpPr txBox="1"/>
          <p:nvPr/>
        </p:nvSpPr>
        <p:spPr>
          <a:xfrm>
            <a:off x="5952805" y="14082764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91975-8AE4-430B-9B01-7ECBA73AB5C4}"/>
              </a:ext>
            </a:extLst>
          </p:cNvPr>
          <p:cNvSpPr txBox="1"/>
          <p:nvPr/>
        </p:nvSpPr>
        <p:spPr>
          <a:xfrm>
            <a:off x="23149701" y="14197531"/>
            <a:ext cx="117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normalized magnitude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83CCA1-CEF3-4BFD-9CAB-F06518B88781}"/>
              </a:ext>
            </a:extLst>
          </p:cNvPr>
          <p:cNvGrpSpPr/>
          <p:nvPr/>
        </p:nvGrpSpPr>
        <p:grpSpPr>
          <a:xfrm rot="8506657">
            <a:off x="4760523" y="6776065"/>
            <a:ext cx="11338560" cy="4383694"/>
            <a:chOff x="4926329" y="9767445"/>
            <a:chExt cx="11338560" cy="438369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FA4B7F-D10A-4F3C-BFB0-6400534215A3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5329AA-9BEB-414A-9DB7-1F578E64E3C6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889A10-A780-4DAC-85B8-B0AA793D01B0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1ACE08C-7ACD-4623-831C-791D3F3CA35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942C30-DC44-4ED5-812B-AB1E88EC795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3684957-BB58-4A65-BA1A-2131976BD714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F27935-A2A1-439B-A812-EBD7BB0C8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814222-61CA-42EA-8F32-2192DAB3E04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9D955C-7BD0-48F0-8EA7-E181E4738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787422-B7C2-4952-AFFD-5FBA497B4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94F0FA-CC10-473E-801E-9ED53EE1B47E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C17C77D-2C59-42BB-8147-C027842A4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83CBC1-0D8F-46D8-832C-BFB4081CE2C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/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blipFill>
                <a:blip r:embed="rId2"/>
                <a:stretch>
                  <a:fillRect t="-26471" b="-49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/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/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/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25A6294-9E58-4A56-95D7-B5D24CD85C2E}"/>
              </a:ext>
            </a:extLst>
          </p:cNvPr>
          <p:cNvSpPr txBox="1"/>
          <p:nvPr/>
        </p:nvSpPr>
        <p:spPr>
          <a:xfrm>
            <a:off x="25528249" y="15677679"/>
            <a:ext cx="1017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Features with unnormalized magnitude leads to harder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055998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Techniques to battle unnormalized features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pre-processing, whitening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parameter initialization (e.g. He and Xavier)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94B490-2D7E-4F5C-86A6-9DB386699C44}"/>
              </a:ext>
            </a:extLst>
          </p:cNvPr>
          <p:cNvSpPr txBox="1"/>
          <p:nvPr/>
        </p:nvSpPr>
        <p:spPr>
          <a:xfrm>
            <a:off x="21450925" y="5594838"/>
            <a:ext cx="146753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will be well-behaved at the beginning of training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later epochs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deeper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Almost guaranteed to deviate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2" descr="The Shots Your Cat Needs">
            <a:extLst>
              <a:ext uri="{FF2B5EF4-FFF2-40B4-BE49-F238E27FC236}">
                <a16:creationId xmlns:a16="http://schemas.microsoft.com/office/drawing/2014/main" id="{8ABB8285-AC60-4269-A333-6CDA16F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95" y="12443505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AD09F-3912-4197-AFB5-2D03AB508B39}"/>
              </a:ext>
            </a:extLst>
          </p:cNvPr>
          <p:cNvCxnSpPr>
            <a:cxnSpLocks/>
          </p:cNvCxnSpPr>
          <p:nvPr/>
        </p:nvCxnSpPr>
        <p:spPr>
          <a:xfrm>
            <a:off x="5197832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4801C36-16A0-4FEE-96A5-3217C8B40745}"/>
              </a:ext>
            </a:extLst>
          </p:cNvPr>
          <p:cNvSpPr/>
          <p:nvPr/>
        </p:nvSpPr>
        <p:spPr bwMode="auto">
          <a:xfrm>
            <a:off x="6282447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396329-6401-4B4C-B77A-19221AAF1BBF}"/>
              </a:ext>
            </a:extLst>
          </p:cNvPr>
          <p:cNvSpPr/>
          <p:nvPr/>
        </p:nvSpPr>
        <p:spPr bwMode="auto">
          <a:xfrm>
            <a:off x="7188404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89ABDC-45E2-4282-8FEF-8558F4A0952B}"/>
              </a:ext>
            </a:extLst>
          </p:cNvPr>
          <p:cNvCxnSpPr>
            <a:cxnSpLocks/>
          </p:cNvCxnSpPr>
          <p:nvPr/>
        </p:nvCxnSpPr>
        <p:spPr>
          <a:xfrm>
            <a:off x="813590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BA9DBA0-D88E-49E3-870A-5E716C24B1FA}"/>
              </a:ext>
            </a:extLst>
          </p:cNvPr>
          <p:cNvSpPr/>
          <p:nvPr/>
        </p:nvSpPr>
        <p:spPr bwMode="auto">
          <a:xfrm>
            <a:off x="9068579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890EF2-073D-4B82-8F14-F551A455A1DF}"/>
              </a:ext>
            </a:extLst>
          </p:cNvPr>
          <p:cNvSpPr/>
          <p:nvPr/>
        </p:nvSpPr>
        <p:spPr bwMode="auto">
          <a:xfrm>
            <a:off x="997453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E5F83D-002A-4A05-AB38-63A75091CC81}"/>
              </a:ext>
            </a:extLst>
          </p:cNvPr>
          <p:cNvCxnSpPr>
            <a:cxnSpLocks/>
          </p:cNvCxnSpPr>
          <p:nvPr/>
        </p:nvCxnSpPr>
        <p:spPr>
          <a:xfrm>
            <a:off x="10858443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49F088-7D48-4D43-8CE2-27A2CC3458EE}"/>
              </a:ext>
            </a:extLst>
          </p:cNvPr>
          <p:cNvSpPr/>
          <p:nvPr/>
        </p:nvSpPr>
        <p:spPr bwMode="auto">
          <a:xfrm>
            <a:off x="11791118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F47919-A2EA-4B7D-BE1D-2D6AD74995C7}"/>
              </a:ext>
            </a:extLst>
          </p:cNvPr>
          <p:cNvSpPr/>
          <p:nvPr/>
        </p:nvSpPr>
        <p:spPr bwMode="auto">
          <a:xfrm>
            <a:off x="12697075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78DDE0-4C3D-4E4B-89AB-62E3436CA0A0}"/>
              </a:ext>
            </a:extLst>
          </p:cNvPr>
          <p:cNvCxnSpPr>
            <a:cxnSpLocks/>
          </p:cNvCxnSpPr>
          <p:nvPr/>
        </p:nvCxnSpPr>
        <p:spPr>
          <a:xfrm>
            <a:off x="13646366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D58896-380A-437D-AF54-5DDA5588F414}"/>
              </a:ext>
            </a:extLst>
          </p:cNvPr>
          <p:cNvSpPr/>
          <p:nvPr/>
        </p:nvSpPr>
        <p:spPr bwMode="auto">
          <a:xfrm>
            <a:off x="14579041" y="10652130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F724D6A-3834-4267-85AD-D1A104E41162}"/>
              </a:ext>
            </a:extLst>
          </p:cNvPr>
          <p:cNvCxnSpPr>
            <a:cxnSpLocks/>
          </p:cNvCxnSpPr>
          <p:nvPr/>
        </p:nvCxnSpPr>
        <p:spPr>
          <a:xfrm>
            <a:off x="1547878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B7DF13D-70CD-48F4-AFB3-61E9AF3362C1}"/>
              </a:ext>
            </a:extLst>
          </p:cNvPr>
          <p:cNvSpPr/>
          <p:nvPr/>
        </p:nvSpPr>
        <p:spPr bwMode="auto">
          <a:xfrm>
            <a:off x="1641145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85CEF4-C725-40CC-9B0B-000C07BF8D6E}"/>
              </a:ext>
            </a:extLst>
          </p:cNvPr>
          <p:cNvSpPr/>
          <p:nvPr/>
        </p:nvSpPr>
        <p:spPr bwMode="auto">
          <a:xfrm>
            <a:off x="1731741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21B7542-215F-4D89-A4E8-841208B41BC4}"/>
              </a:ext>
            </a:extLst>
          </p:cNvPr>
          <p:cNvCxnSpPr>
            <a:cxnSpLocks/>
          </p:cNvCxnSpPr>
          <p:nvPr/>
        </p:nvCxnSpPr>
        <p:spPr>
          <a:xfrm>
            <a:off x="1834190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5CDBF74-BD6C-4646-BA31-0F4D38F30831}"/>
              </a:ext>
            </a:extLst>
          </p:cNvPr>
          <p:cNvSpPr/>
          <p:nvPr/>
        </p:nvSpPr>
        <p:spPr bwMode="auto">
          <a:xfrm>
            <a:off x="1930913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B7171D7-AE11-4799-844F-0A35BD37E41D}"/>
              </a:ext>
            </a:extLst>
          </p:cNvPr>
          <p:cNvCxnSpPr>
            <a:cxnSpLocks/>
          </p:cNvCxnSpPr>
          <p:nvPr/>
        </p:nvCxnSpPr>
        <p:spPr>
          <a:xfrm>
            <a:off x="2021567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BE0D03B-070B-4A43-A3EC-99FD8975C9A1}"/>
              </a:ext>
            </a:extLst>
          </p:cNvPr>
          <p:cNvSpPr txBox="1"/>
          <p:nvPr/>
        </p:nvSpPr>
        <p:spPr>
          <a:xfrm>
            <a:off x="21402883" y="1287617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00A2ADA-F06E-412A-996A-10CFDE3D18B6}"/>
              </a:ext>
            </a:extLst>
          </p:cNvPr>
          <p:cNvCxnSpPr>
            <a:cxnSpLocks/>
          </p:cNvCxnSpPr>
          <p:nvPr/>
        </p:nvCxnSpPr>
        <p:spPr>
          <a:xfrm flipV="1">
            <a:off x="5611517" y="13664597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530428D-D810-4C76-84F1-D5E0BD0D2749}"/>
              </a:ext>
            </a:extLst>
          </p:cNvPr>
          <p:cNvSpPr txBox="1"/>
          <p:nvPr/>
        </p:nvSpPr>
        <p:spPr>
          <a:xfrm>
            <a:off x="4011115" y="16793542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after data pre-processing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1744289-DC11-4827-8168-CF6484A94899}"/>
              </a:ext>
            </a:extLst>
          </p:cNvPr>
          <p:cNvCxnSpPr>
            <a:cxnSpLocks/>
          </p:cNvCxnSpPr>
          <p:nvPr/>
        </p:nvCxnSpPr>
        <p:spPr>
          <a:xfrm flipV="1">
            <a:off x="8679821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1849A8E-0F00-4849-98D4-88F67E678E90}"/>
              </a:ext>
            </a:extLst>
          </p:cNvPr>
          <p:cNvSpPr txBox="1"/>
          <p:nvPr/>
        </p:nvSpPr>
        <p:spPr>
          <a:xfrm>
            <a:off x="7079419" y="17270595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Deviated from normalized features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2399119-199C-42F2-A9CA-A2FDDB29E1C4}"/>
              </a:ext>
            </a:extLst>
          </p:cNvPr>
          <p:cNvCxnSpPr>
            <a:cxnSpLocks/>
          </p:cNvCxnSpPr>
          <p:nvPr/>
        </p:nvCxnSpPr>
        <p:spPr>
          <a:xfrm flipV="1">
            <a:off x="11228148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1E527F0-17D7-47A3-9A94-6B2FE3B94546}"/>
              </a:ext>
            </a:extLst>
          </p:cNvPr>
          <p:cNvSpPr txBox="1"/>
          <p:nvPr/>
        </p:nvSpPr>
        <p:spPr>
          <a:xfrm>
            <a:off x="11469892" y="16901081"/>
            <a:ext cx="3597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of previous layer is the input to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131309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367105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specific layer to normalize the output of previous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Every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2B2D37-EF1F-46A2-A838-C9FFF63892B7}"/>
              </a:ext>
            </a:extLst>
          </p:cNvPr>
          <p:cNvSpPr txBox="1"/>
          <p:nvPr/>
        </p:nvSpPr>
        <p:spPr>
          <a:xfrm>
            <a:off x="2126935" y="981855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mean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4DCEFD5-49EA-47C7-88C4-18E4E75D2FB6}"/>
              </a:ext>
            </a:extLst>
          </p:cNvPr>
          <p:cNvSpPr txBox="1"/>
          <p:nvPr/>
        </p:nvSpPr>
        <p:spPr>
          <a:xfrm>
            <a:off x="12964823" y="984247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variance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62BFDA2-CB26-4894-AB1D-0D7BC791399F}"/>
              </a:ext>
            </a:extLst>
          </p:cNvPr>
          <p:cNvSpPr txBox="1"/>
          <p:nvPr/>
        </p:nvSpPr>
        <p:spPr>
          <a:xfrm>
            <a:off x="2126935" y="14298473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 the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2BE1B8-52FE-46FD-9FC9-52F59B738AC7}"/>
              </a:ext>
            </a:extLst>
          </p:cNvPr>
          <p:cNvCxnSpPr>
            <a:cxnSpLocks/>
          </p:cNvCxnSpPr>
          <p:nvPr/>
        </p:nvCxnSpPr>
        <p:spPr>
          <a:xfrm flipH="1">
            <a:off x="9923488" y="16756113"/>
            <a:ext cx="160951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B12F98-C3FA-4AE8-9A6C-04BCC8FB8EC6}"/>
              </a:ext>
            </a:extLst>
          </p:cNvPr>
          <p:cNvSpPr txBox="1"/>
          <p:nvPr/>
        </p:nvSpPr>
        <p:spPr>
          <a:xfrm>
            <a:off x="11992131" y="16039475"/>
            <a:ext cx="551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/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the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image, same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per-</a:t>
                </a:r>
                <a:r>
                  <a:rPr lang="en-US" dirty="0" err="1"/>
                  <a:t>dimentional</a:t>
                </a:r>
                <a:r>
                  <a:rPr lang="en-US" dirty="0"/>
                  <a:t> mean and variance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  <a:blipFill>
                <a:blip r:embed="rId6"/>
                <a:stretch>
                  <a:fillRect t="-3103" b="-7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74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3B179DD-3E0C-4023-925D-513FC584522E}"/>
              </a:ext>
            </a:extLst>
          </p:cNvPr>
          <p:cNvSpPr txBox="1"/>
          <p:nvPr/>
        </p:nvSpPr>
        <p:spPr>
          <a:xfrm>
            <a:off x="21825679" y="3612630"/>
            <a:ext cx="132962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Normalization reduces the representation power of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 restore the representation power, introduce two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/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/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same dimension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  <a:blipFill>
                <a:blip r:embed="rId7"/>
                <a:stretch>
                  <a:fillRect l="-3484" t="-9524" b="-19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/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  <a:blipFill>
                <a:blip r:embed="rId8"/>
                <a:stretch>
                  <a:fillRect t="-13924" b="-37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mean and variance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Therefore, if batch size is too small (e.g. &lt;16), BN may not work well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blipFill>
                <a:blip r:embed="rId9"/>
                <a:stretch>
                  <a:fillRect l="-2142" t="-2254" r="-1253" b="-3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68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from this batch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blipFill>
                <a:blip r:embed="rId2"/>
                <a:stretch>
                  <a:fillRect l="-2594" t="-2887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07153-8121-4B2F-89BA-8D76609A1670}"/>
              </a:ext>
            </a:extLst>
          </p:cNvPr>
          <p:cNvSpPr txBox="1"/>
          <p:nvPr/>
        </p:nvSpPr>
        <p:spPr>
          <a:xfrm>
            <a:off x="17913246" y="5172137"/>
            <a:ext cx="1269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test time, </a:t>
            </a:r>
          </a:p>
          <a:p>
            <a:endParaRPr lang="en-US" dirty="0"/>
          </a:p>
          <a:p>
            <a:r>
              <a:rPr lang="en-US" dirty="0"/>
              <a:t>We don’t have a mini-batch, often B=1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/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/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/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/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506A19-EE51-4023-BB78-F0623ABDABC5}"/>
              </a:ext>
            </a:extLst>
          </p:cNvPr>
          <p:cNvSpPr txBox="1"/>
          <p:nvPr/>
        </p:nvSpPr>
        <p:spPr>
          <a:xfrm>
            <a:off x="17913246" y="8724275"/>
            <a:ext cx="17493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assumption behind BN is the statistics from a batch can approximate the entire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and training datasets have the same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/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/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/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bar>
                  </m:oMath>
                </a14:m>
                <a:r>
                  <a:rPr lang="en-US" dirty="0"/>
                  <a:t> can be computed as simple average for all trained batches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blipFill>
                <a:blip r:embed="rId9"/>
                <a:stretch>
                  <a:fillRect l="-2999" t="-2027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/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75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with BN layer</a:t>
            </a:r>
            <a:endParaRPr lang="en-US" sz="11500" dirty="0"/>
          </a:p>
        </p:txBody>
      </p:sp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BBE9ED9E-08CF-4B4C-86CD-7A9F2D3D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636779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DC0247-27E4-49B0-A498-65D1BDAF921F}"/>
              </a:ext>
            </a:extLst>
          </p:cNvPr>
          <p:cNvCxnSpPr>
            <a:cxnSpLocks/>
          </p:cNvCxnSpPr>
          <p:nvPr/>
        </p:nvCxnSpPr>
        <p:spPr>
          <a:xfrm>
            <a:off x="3781698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BC4BAF-C205-4E63-A377-A44A35E9EE27}"/>
              </a:ext>
            </a:extLst>
          </p:cNvPr>
          <p:cNvCxnSpPr>
            <a:cxnSpLocks/>
          </p:cNvCxnSpPr>
          <p:nvPr/>
        </p:nvCxnSpPr>
        <p:spPr>
          <a:xfrm>
            <a:off x="7469273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E3FEF7-76BE-4E14-A29D-83A85553AD01}"/>
              </a:ext>
            </a:extLst>
          </p:cNvPr>
          <p:cNvCxnSpPr>
            <a:cxnSpLocks/>
          </p:cNvCxnSpPr>
          <p:nvPr/>
        </p:nvCxnSpPr>
        <p:spPr>
          <a:xfrm>
            <a:off x="10986286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272E9D-4840-452F-B56C-A9876E697B34}"/>
              </a:ext>
            </a:extLst>
          </p:cNvPr>
          <p:cNvCxnSpPr>
            <a:cxnSpLocks/>
          </p:cNvCxnSpPr>
          <p:nvPr/>
        </p:nvCxnSpPr>
        <p:spPr>
          <a:xfrm>
            <a:off x="14538707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936BCE-E08B-4A15-B6BC-6005FB597A91}"/>
              </a:ext>
            </a:extLst>
          </p:cNvPr>
          <p:cNvSpPr/>
          <p:nvPr/>
        </p:nvSpPr>
        <p:spPr bwMode="auto">
          <a:xfrm>
            <a:off x="15471382" y="457641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83E6CD-45C6-4DE4-A8BE-7409DAA029C0}"/>
              </a:ext>
            </a:extLst>
          </p:cNvPr>
          <p:cNvCxnSpPr>
            <a:cxnSpLocks/>
          </p:cNvCxnSpPr>
          <p:nvPr/>
        </p:nvCxnSpPr>
        <p:spPr>
          <a:xfrm>
            <a:off x="16371125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6ADD757-B3F6-4A52-9E9B-6B77F3FF7DBA}"/>
              </a:ext>
            </a:extLst>
          </p:cNvPr>
          <p:cNvSpPr/>
          <p:nvPr/>
        </p:nvSpPr>
        <p:spPr bwMode="auto">
          <a:xfrm>
            <a:off x="17303800" y="457641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D9DC6-FC57-4F9E-85AB-4A77447789D7}"/>
              </a:ext>
            </a:extLst>
          </p:cNvPr>
          <p:cNvSpPr/>
          <p:nvPr/>
        </p:nvSpPr>
        <p:spPr bwMode="auto">
          <a:xfrm>
            <a:off x="19015640" y="457642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06CA91-39EF-4C28-B3F9-A1F5123A1170}"/>
              </a:ext>
            </a:extLst>
          </p:cNvPr>
          <p:cNvCxnSpPr>
            <a:cxnSpLocks/>
          </p:cNvCxnSpPr>
          <p:nvPr/>
        </p:nvCxnSpPr>
        <p:spPr>
          <a:xfrm>
            <a:off x="2004012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58DE63-6FF8-4E30-812C-AE558D4CA3F1}"/>
              </a:ext>
            </a:extLst>
          </p:cNvPr>
          <p:cNvSpPr/>
          <p:nvPr/>
        </p:nvSpPr>
        <p:spPr bwMode="auto">
          <a:xfrm>
            <a:off x="21007363" y="457642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7DAA08-AD82-4703-BCB0-DB59AEB01C32}"/>
              </a:ext>
            </a:extLst>
          </p:cNvPr>
          <p:cNvCxnSpPr>
            <a:cxnSpLocks/>
          </p:cNvCxnSpPr>
          <p:nvPr/>
        </p:nvCxnSpPr>
        <p:spPr>
          <a:xfrm>
            <a:off x="2191389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6C4253-2584-4ED5-A37E-4783FBBACCFF}"/>
              </a:ext>
            </a:extLst>
          </p:cNvPr>
          <p:cNvSpPr txBox="1"/>
          <p:nvPr/>
        </p:nvSpPr>
        <p:spPr>
          <a:xfrm>
            <a:off x="23046326" y="6696392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FA14AF-B2D3-46CF-9851-9C37F1CD43F9}"/>
              </a:ext>
            </a:extLst>
          </p:cNvPr>
          <p:cNvGrpSpPr/>
          <p:nvPr/>
        </p:nvGrpSpPr>
        <p:grpSpPr>
          <a:xfrm>
            <a:off x="4866313" y="4576416"/>
            <a:ext cx="2513314" cy="5282513"/>
            <a:chOff x="10174399" y="4056456"/>
            <a:chExt cx="2513314" cy="52825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6AD600-73B4-4B85-8656-CA9FCC24D55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2BAA0C-BAB5-4556-ABA0-EE5E92FE3C3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7EC1E1-A0F6-4D76-84D3-07EEA7A34636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361DB8-4A2C-4200-820E-E9D27579374D}"/>
              </a:ext>
            </a:extLst>
          </p:cNvPr>
          <p:cNvGrpSpPr/>
          <p:nvPr/>
        </p:nvGrpSpPr>
        <p:grpSpPr>
          <a:xfrm>
            <a:off x="8404472" y="4576414"/>
            <a:ext cx="2513314" cy="5282513"/>
            <a:chOff x="10174399" y="4056456"/>
            <a:chExt cx="2513314" cy="52825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C3C7DB-DB38-4F5F-89B7-DB9683DB553C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8ED395-D488-40A6-8025-BAD490AF995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F03518B-9EDB-43ED-B048-88B3DC20F6AF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9E7931-F04D-4B52-BCBE-8BF7B6D7049A}"/>
              </a:ext>
            </a:extLst>
          </p:cNvPr>
          <p:cNvGrpSpPr/>
          <p:nvPr/>
        </p:nvGrpSpPr>
        <p:grpSpPr>
          <a:xfrm>
            <a:off x="11954956" y="4576413"/>
            <a:ext cx="7012874" cy="5282518"/>
            <a:chOff x="10174399" y="4056451"/>
            <a:chExt cx="7012874" cy="528251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02F57D-70FD-4DAF-9843-520F8EF8DBBA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51A1C7-DF5F-42B2-920E-906B778983A0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09F2C36-59B6-4BF4-BD22-D3D56C86A3CD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89C2BF9-B39B-4288-A32A-774BB279892B}"/>
                </a:ext>
              </a:extLst>
            </p:cNvPr>
            <p:cNvSpPr/>
            <p:nvPr/>
          </p:nvSpPr>
          <p:spPr bwMode="auto">
            <a:xfrm>
              <a:off x="16390301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pic>
        <p:nvPicPr>
          <p:cNvPr id="58" name="Picture 2" descr="The Shots Your Cat Needs">
            <a:extLst>
              <a:ext uri="{FF2B5EF4-FFF2-40B4-BE49-F238E27FC236}">
                <a16:creationId xmlns:a16="http://schemas.microsoft.com/office/drawing/2014/main" id="{0A076AD6-1F84-4627-A5F9-0972416B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1405902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941A0A-057C-44D0-9986-5DE83ACDF1E8}"/>
              </a:ext>
            </a:extLst>
          </p:cNvPr>
          <p:cNvCxnSpPr>
            <a:cxnSpLocks/>
          </p:cNvCxnSpPr>
          <p:nvPr/>
        </p:nvCxnSpPr>
        <p:spPr>
          <a:xfrm>
            <a:off x="3781698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0F39CA-7FF5-4C5B-A655-6CFE51A639D4}"/>
              </a:ext>
            </a:extLst>
          </p:cNvPr>
          <p:cNvCxnSpPr>
            <a:cxnSpLocks/>
          </p:cNvCxnSpPr>
          <p:nvPr/>
        </p:nvCxnSpPr>
        <p:spPr>
          <a:xfrm>
            <a:off x="7469273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7AC979-1881-410F-9265-1BE92C166664}"/>
              </a:ext>
            </a:extLst>
          </p:cNvPr>
          <p:cNvCxnSpPr>
            <a:cxnSpLocks/>
          </p:cNvCxnSpPr>
          <p:nvPr/>
        </p:nvCxnSpPr>
        <p:spPr>
          <a:xfrm>
            <a:off x="10986286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8D73B8-6C0A-433A-AE02-4960FC868B72}"/>
              </a:ext>
            </a:extLst>
          </p:cNvPr>
          <p:cNvCxnSpPr>
            <a:cxnSpLocks/>
          </p:cNvCxnSpPr>
          <p:nvPr/>
        </p:nvCxnSpPr>
        <p:spPr>
          <a:xfrm>
            <a:off x="14538707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4D68195-A354-4C04-A676-6A09AEBA7F99}"/>
              </a:ext>
            </a:extLst>
          </p:cNvPr>
          <p:cNvSpPr/>
          <p:nvPr/>
        </p:nvSpPr>
        <p:spPr bwMode="auto">
          <a:xfrm>
            <a:off x="15471382" y="122676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FA7436-8386-44AA-B0A1-1CB3CB0250E2}"/>
              </a:ext>
            </a:extLst>
          </p:cNvPr>
          <p:cNvCxnSpPr>
            <a:cxnSpLocks/>
          </p:cNvCxnSpPr>
          <p:nvPr/>
        </p:nvCxnSpPr>
        <p:spPr>
          <a:xfrm>
            <a:off x="16371125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6B511E6-3942-4784-9247-A3D4E25C1B60}"/>
              </a:ext>
            </a:extLst>
          </p:cNvPr>
          <p:cNvSpPr/>
          <p:nvPr/>
        </p:nvSpPr>
        <p:spPr bwMode="auto">
          <a:xfrm>
            <a:off x="17303800" y="12267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871FC48-2534-4256-87A7-686BFFBDAA67}"/>
              </a:ext>
            </a:extLst>
          </p:cNvPr>
          <p:cNvSpPr/>
          <p:nvPr/>
        </p:nvSpPr>
        <p:spPr bwMode="auto">
          <a:xfrm>
            <a:off x="18156741" y="12267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EA3593-0B5C-45C4-AAB8-045068CAC933}"/>
              </a:ext>
            </a:extLst>
          </p:cNvPr>
          <p:cNvCxnSpPr>
            <a:cxnSpLocks/>
          </p:cNvCxnSpPr>
          <p:nvPr/>
        </p:nvCxnSpPr>
        <p:spPr>
          <a:xfrm>
            <a:off x="2004012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44122B1-AFDF-41C8-9409-05E01CC68762}"/>
              </a:ext>
            </a:extLst>
          </p:cNvPr>
          <p:cNvSpPr/>
          <p:nvPr/>
        </p:nvSpPr>
        <p:spPr bwMode="auto">
          <a:xfrm>
            <a:off x="21007363" y="1226765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AB39CF-2445-4352-BE4E-854902035374}"/>
              </a:ext>
            </a:extLst>
          </p:cNvPr>
          <p:cNvCxnSpPr>
            <a:cxnSpLocks/>
          </p:cNvCxnSpPr>
          <p:nvPr/>
        </p:nvCxnSpPr>
        <p:spPr>
          <a:xfrm>
            <a:off x="2191389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072C90-4631-4BD7-B519-103A65E1E24A}"/>
              </a:ext>
            </a:extLst>
          </p:cNvPr>
          <p:cNvSpPr txBox="1"/>
          <p:nvPr/>
        </p:nvSpPr>
        <p:spPr>
          <a:xfrm>
            <a:off x="22924059" y="1444722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197C9-6A9B-46E7-BCC6-33576AA651F5}"/>
              </a:ext>
            </a:extLst>
          </p:cNvPr>
          <p:cNvGrpSpPr/>
          <p:nvPr/>
        </p:nvGrpSpPr>
        <p:grpSpPr>
          <a:xfrm>
            <a:off x="4866313" y="12267641"/>
            <a:ext cx="2532877" cy="5282518"/>
            <a:chOff x="10174399" y="4056451"/>
            <a:chExt cx="2532877" cy="528251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16117B-ED5D-4300-9223-11D821AEA11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1F861A-17D5-4CDD-A4F0-57F333C4F25E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12DD67E-513F-4B06-8A27-48F4D72EB460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347A36E-86F0-490C-A841-8F657BF1CD72}"/>
              </a:ext>
            </a:extLst>
          </p:cNvPr>
          <p:cNvGrpSpPr/>
          <p:nvPr/>
        </p:nvGrpSpPr>
        <p:grpSpPr>
          <a:xfrm>
            <a:off x="11954956" y="12267638"/>
            <a:ext cx="7866279" cy="5282523"/>
            <a:chOff x="10174399" y="4056446"/>
            <a:chExt cx="7866279" cy="528252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9158B4-CFB6-4B7F-AF43-76CFCA46AF9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55F780-8F33-492B-9449-7196D07428C3}"/>
                </a:ext>
              </a:extLst>
            </p:cNvPr>
            <p:cNvSpPr/>
            <p:nvPr/>
          </p:nvSpPr>
          <p:spPr bwMode="auto">
            <a:xfrm>
              <a:off x="11052553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C4C698-0702-4856-B927-8C982168F8EC}"/>
                </a:ext>
              </a:extLst>
            </p:cNvPr>
            <p:cNvSpPr/>
            <p:nvPr/>
          </p:nvSpPr>
          <p:spPr bwMode="auto">
            <a:xfrm>
              <a:off x="11911630" y="4056448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47D72ED-97C0-4F48-B60A-B3BE06C358AF}"/>
                </a:ext>
              </a:extLst>
            </p:cNvPr>
            <p:cNvSpPr/>
            <p:nvPr/>
          </p:nvSpPr>
          <p:spPr bwMode="auto">
            <a:xfrm>
              <a:off x="17243706" y="4056446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11D615-8894-4077-B12E-C08893A47EC2}"/>
              </a:ext>
            </a:extLst>
          </p:cNvPr>
          <p:cNvGrpSpPr/>
          <p:nvPr/>
        </p:nvGrpSpPr>
        <p:grpSpPr>
          <a:xfrm>
            <a:off x="8356603" y="12267650"/>
            <a:ext cx="2532877" cy="5282518"/>
            <a:chOff x="10174399" y="4056451"/>
            <a:chExt cx="2532877" cy="528251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A2003AF-3E1F-4105-B633-E459BB718F3B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14E335A-DF5F-478C-A4FB-116C7A398FC1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617EBE-50AB-4818-B1B0-6A37823963A1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25215416" y="4287187"/>
            <a:ext cx="10386223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lead to faster and more stable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parameter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hyper-parameter setting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flexible selection of nonlinearity functions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regularization effect </a:t>
            </a:r>
            <a:r>
              <a:rPr lang="en-US" dirty="0">
                <a:sym typeface="Wingdings" panose="05000000000000000000" pitchFamily="2" charset="2"/>
              </a:rPr>
              <a:t> introduce randomness in training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use with drop-out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hide bugs in the code – debug by turning BN on/off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4221-8E77-42A5-980B-236504B1FFE8}"/>
              </a:ext>
            </a:extLst>
          </p:cNvPr>
          <p:cNvSpPr txBox="1"/>
          <p:nvPr/>
        </p:nvSpPr>
        <p:spPr>
          <a:xfrm>
            <a:off x="4349649" y="10023685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</a:t>
            </a:r>
            <a:r>
              <a:rPr lang="en-US" dirty="0" err="1"/>
              <a:t>ReLU</a:t>
            </a:r>
            <a:r>
              <a:rPr lang="en-US" dirty="0"/>
              <a:t> causes unbalanced distribution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5A9A3B-DE0D-4777-8311-3C046026D06B}"/>
              </a:ext>
            </a:extLst>
          </p:cNvPr>
          <p:cNvSpPr txBox="1"/>
          <p:nvPr/>
        </p:nvSpPr>
        <p:spPr>
          <a:xfrm>
            <a:off x="3618823" y="17714914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BN normalizes both CONV and </a:t>
            </a:r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88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From BN paper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13E99-43B4-4700-9E51-642F6923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5158370"/>
            <a:ext cx="20915487" cy="11939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6684F-6836-4940-9886-9B29165DC86B}"/>
              </a:ext>
            </a:extLst>
          </p:cNvPr>
          <p:cNvSpPr txBox="1"/>
          <p:nvPr/>
        </p:nvSpPr>
        <p:spPr>
          <a:xfrm>
            <a:off x="8298611" y="16683487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training steps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858B95-ACAE-4C25-A26B-FF10B91ED768}"/>
              </a:ext>
            </a:extLst>
          </p:cNvPr>
          <p:cNvSpPr txBox="1"/>
          <p:nvPr/>
        </p:nvSpPr>
        <p:spPr>
          <a:xfrm>
            <a:off x="1449237" y="4045616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33FDA0-8FE3-40C3-B5C9-F0E9D7889BB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82E59-87C2-457F-B223-578B017245CE}"/>
              </a:ext>
            </a:extLst>
          </p:cNvPr>
          <p:cNvSpPr txBox="1"/>
          <p:nvPr/>
        </p:nvSpPr>
        <p:spPr>
          <a:xfrm>
            <a:off x="22259109" y="5158370"/>
            <a:ext cx="1412094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on ImageNet 2012 dataset with the inception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BN-x5, x30 is to increase learning rate by 5 times or 30 times </a:t>
            </a:r>
            <a:r>
              <a:rPr lang="en-US" dirty="0">
                <a:sym typeface="Wingdings" panose="05000000000000000000" pitchFamily="2" charset="2"/>
              </a:rPr>
              <a:t> BN allows to use larger learning rate  faster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BN-x5-Sigmoid shows BN allows to use sigmoid activation function. Without BN, sigmoid activation does not lead to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BN-x30 got higher accuracy than BN-x5  exploration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52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evaluation and training</a:t>
            </a:r>
            <a:endParaRPr lang="en-US" sz="1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13017634" y="7816294"/>
            <a:ext cx="231711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forget to set model be in evaluation mode, so the moving averaged mean and standard deviation will not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doing training, set model to be in training mode, so the moving averaged mean and standard deviation will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common source of error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2E541-1526-48E7-A172-06441473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78" y="5635544"/>
            <a:ext cx="8675240" cy="441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F7907-911B-422C-B984-3030982C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78" y="11881898"/>
            <a:ext cx="6186519" cy="3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72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More feature normalization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0D8D70-42B1-4BD5-9879-E8961BF5F38F}"/>
              </a:ext>
            </a:extLst>
          </p:cNvPr>
          <p:cNvSpPr/>
          <p:nvPr/>
        </p:nvSpPr>
        <p:spPr>
          <a:xfrm>
            <a:off x="2058627" y="18444753"/>
            <a:ext cx="8085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Group Normalization. https://arxiv.org/pdf/1803.08494.pdf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52C14-7903-4035-9DC1-4277F6D43C7E}"/>
              </a:ext>
            </a:extLst>
          </p:cNvPr>
          <p:cNvSpPr/>
          <p:nvPr/>
        </p:nvSpPr>
        <p:spPr>
          <a:xfrm>
            <a:off x="11874138" y="1842767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https://medium.com/techspace-usict/normalization-techniques-in-deep-neural-networks-9121bf100d8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860F5-AF77-4FF1-A494-A852A75B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27" y="7948612"/>
            <a:ext cx="23058556" cy="6877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FA4F6-5A8E-492E-9C55-DD060F5B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481" y="7643815"/>
            <a:ext cx="95535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9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CNN leads to the revolution of 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BD85-5796-4F4D-A750-1F1250E9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5593735"/>
            <a:ext cx="24687621" cy="10982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258E8F-4E92-46B2-9B15-663A12BB07DE}"/>
              </a:ext>
            </a:extLst>
          </p:cNvPr>
          <p:cNvSpPr/>
          <p:nvPr/>
        </p:nvSpPr>
        <p:spPr>
          <a:xfrm>
            <a:off x="2202566" y="18397488"/>
            <a:ext cx="9220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Figure is from http://cs231n.stanford.edu/slides/2021/lecture_9.pdf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6D2E9-02A8-44D5-99C6-61D4772B8D23}"/>
              </a:ext>
            </a:extLst>
          </p:cNvPr>
          <p:cNvSpPr txBox="1"/>
          <p:nvPr/>
        </p:nvSpPr>
        <p:spPr>
          <a:xfrm>
            <a:off x="26419235" y="3698674"/>
            <a:ext cx="9263269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Deep learning revolution started in 2012 with </a:t>
            </a:r>
            <a:r>
              <a:rPr lang="en-US" dirty="0" err="1"/>
              <a:t>AlexNet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Its origin were long back in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Tx/>
              <a:buChar char="-"/>
            </a:pPr>
            <a:r>
              <a:rPr lang="en-US" dirty="0" err="1"/>
              <a:t>LeNet</a:t>
            </a:r>
            <a:r>
              <a:rPr lang="en-US" dirty="0"/>
              <a:t> 1989 or earlier</a:t>
            </a:r>
          </a:p>
          <a:p>
            <a:pPr marL="685800" indent="-685800">
              <a:buFontTx/>
              <a:buChar char="-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CNN architecture development was well tracked by ImageNet winners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was learned was adapted to other applications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C4C125-0EB9-4C8D-BD8E-EDA293F58200}"/>
              </a:ext>
            </a:extLst>
          </p:cNvPr>
          <p:cNvCxnSpPr>
            <a:cxnSpLocks/>
          </p:cNvCxnSpPr>
          <p:nvPr/>
        </p:nvCxnSpPr>
        <p:spPr>
          <a:xfrm>
            <a:off x="7116417" y="7634705"/>
            <a:ext cx="1325219" cy="15490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88264-2712-4A76-8505-3D5F6090523D}"/>
              </a:ext>
            </a:extLst>
          </p:cNvPr>
          <p:cNvSpPr/>
          <p:nvPr/>
        </p:nvSpPr>
        <p:spPr>
          <a:xfrm>
            <a:off x="8441636" y="7809066"/>
            <a:ext cx="4300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deep learning revolution started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LeNet</a:t>
            </a:r>
            <a:r>
              <a:rPr lang="en-US" sz="8800" dirty="0"/>
              <a:t> and MNIST 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FC8F6-F3FB-4AE9-8B7C-D2D94782F68F}"/>
              </a:ext>
            </a:extLst>
          </p:cNvPr>
          <p:cNvSpPr/>
          <p:nvPr/>
        </p:nvSpPr>
        <p:spPr>
          <a:xfrm>
            <a:off x="21162652" y="6551790"/>
            <a:ext cx="12191101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MNIST database of handwritten digits, available from this page, has a training set of 60,000 examples, and a test set of 10,000 examples. It is a subset of a larger set available from NIST. The digits have been size-normalized (28x28) and centered in a fixed-size image.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- http://yann.lecun.com/exdb/mnist/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D85FE2-003F-4AC4-B48F-B5658136D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6271"/>
              </p:ext>
            </p:extLst>
          </p:nvPr>
        </p:nvGraphicFramePr>
        <p:xfrm>
          <a:off x="2214438" y="18322366"/>
          <a:ext cx="22938188" cy="457200"/>
        </p:xfrm>
        <a:graphic>
          <a:graphicData uri="http://schemas.openxmlformats.org/drawingml/2006/table">
            <a:tbl>
              <a:tblPr/>
              <a:tblGrid>
                <a:gridCol w="22938188">
                  <a:extLst>
                    <a:ext uri="{9D8B030D-6E8A-4147-A177-3AD203B41FA5}">
                      <a16:colId xmlns:a16="http://schemas.microsoft.com/office/drawing/2014/main" val="641415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Y. </a:t>
                      </a:r>
                      <a:r>
                        <a:rPr lang="en-US" sz="2400" b="0" dirty="0" err="1"/>
                        <a:t>LeCun</a:t>
                      </a:r>
                      <a:r>
                        <a:rPr lang="en-US" sz="2400" b="0" dirty="0"/>
                        <a:t>, L. </a:t>
                      </a:r>
                      <a:r>
                        <a:rPr lang="en-US" sz="2400" b="0" dirty="0" err="1"/>
                        <a:t>Bottou</a:t>
                      </a:r>
                      <a:r>
                        <a:rPr lang="en-US" sz="2400" b="0" dirty="0"/>
                        <a:t>, Y. </a:t>
                      </a:r>
                      <a:r>
                        <a:rPr lang="en-US" sz="2400" b="0" dirty="0" err="1"/>
                        <a:t>Bengio</a:t>
                      </a:r>
                      <a:r>
                        <a:rPr lang="en-US" sz="2400" b="0" dirty="0"/>
                        <a:t> and P. Haffner: Gradient-Based Learning Applied to Document Recognition, </a:t>
                      </a:r>
                      <a:r>
                        <a:rPr lang="en-US" sz="2400" b="0" i="1" dirty="0"/>
                        <a:t>Proceedings of the IEEE, 86(11):2278-2324, November 1998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15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89BAFA8-4138-4D70-8575-35A055B8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9434513"/>
            <a:ext cx="3657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3" name="Picture 3" descr="MNIST sample images">
            <a:extLst>
              <a:ext uri="{FF2B5EF4-FFF2-40B4-BE49-F238E27FC236}">
                <a16:creationId xmlns:a16="http://schemas.microsoft.com/office/drawing/2014/main" id="{85F9A814-BE45-4A33-986B-E2196FC1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18" y="6583918"/>
            <a:ext cx="12721264" cy="77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B27897-AB72-47A3-9071-100BE1B8FA3F}"/>
              </a:ext>
            </a:extLst>
          </p:cNvPr>
          <p:cNvSpPr/>
          <p:nvPr/>
        </p:nvSpPr>
        <p:spPr>
          <a:xfrm>
            <a:off x="4890052" y="14125479"/>
            <a:ext cx="12417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Modified National Institute of Standards and Technology 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A6B60-E53A-4D22-9974-000902CCB730}"/>
              </a:ext>
            </a:extLst>
          </p:cNvPr>
          <p:cNvSpPr/>
          <p:nvPr/>
        </p:nvSpPr>
        <p:spPr>
          <a:xfrm>
            <a:off x="2214438" y="16788322"/>
            <a:ext cx="1828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EMNIST has been published in 2017, which contains 240,000 training images, and 40,000 testing images of handwritten digits and characters.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9817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53CC80B-1045-44AD-A94E-2F1083279E2A}"/>
              </a:ext>
            </a:extLst>
          </p:cNvPr>
          <p:cNvSpPr/>
          <p:nvPr/>
        </p:nvSpPr>
        <p:spPr bwMode="auto">
          <a:xfrm>
            <a:off x="8994571" y="479269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BA0EC1-57D2-4F56-8673-54CC0F0FF263}"/>
              </a:ext>
            </a:extLst>
          </p:cNvPr>
          <p:cNvSpPr/>
          <p:nvPr/>
        </p:nvSpPr>
        <p:spPr bwMode="auto">
          <a:xfrm>
            <a:off x="5470042" y="479266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tanh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LeNet-5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63663-2AC9-4640-9DFC-DC9FB19BDA8D}"/>
              </a:ext>
            </a:extLst>
          </p:cNvPr>
          <p:cNvSpPr txBox="1"/>
          <p:nvPr/>
        </p:nvSpPr>
        <p:spPr>
          <a:xfrm>
            <a:off x="25757526" y="12650773"/>
            <a:ext cx="936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Used by the USPS, maybe the first deployed </a:t>
            </a:r>
            <a:r>
              <a:rPr lang="en-US" sz="3200" dirty="0" err="1"/>
              <a:t>cnn</a:t>
            </a:r>
            <a:r>
              <a:rPr lang="en-US" sz="3200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561D-ABA1-4495-923F-2D8B5298273F}"/>
              </a:ext>
            </a:extLst>
          </p:cNvPr>
          <p:cNvSpPr/>
          <p:nvPr/>
        </p:nvSpPr>
        <p:spPr>
          <a:xfrm>
            <a:off x="24790119" y="4492490"/>
            <a:ext cx="11304104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While the architecture of the best performing neural networks today are not the same as that of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LeNet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the network was the starting point for a large number of neural network architectures, and also brought inspiration to the field.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https://en.wikipedia.org/wiki/LeNet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87FFFF-D2E3-44E1-B5E1-20099C4C8B28}"/>
              </a:ext>
            </a:extLst>
          </p:cNvPr>
          <p:cNvCxnSpPr>
            <a:cxnSpLocks/>
          </p:cNvCxnSpPr>
          <p:nvPr/>
        </p:nvCxnSpPr>
        <p:spPr>
          <a:xfrm>
            <a:off x="3499162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35EC73-C7F8-481C-8979-09EBB3C8334A}"/>
              </a:ext>
            </a:extLst>
          </p:cNvPr>
          <p:cNvCxnSpPr>
            <a:cxnSpLocks/>
          </p:cNvCxnSpPr>
          <p:nvPr/>
        </p:nvCxnSpPr>
        <p:spPr>
          <a:xfrm>
            <a:off x="7186737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7C23A9-F5ED-4358-85A4-B318760B94CC}"/>
              </a:ext>
            </a:extLst>
          </p:cNvPr>
          <p:cNvCxnSpPr>
            <a:cxnSpLocks/>
          </p:cNvCxnSpPr>
          <p:nvPr/>
        </p:nvCxnSpPr>
        <p:spPr>
          <a:xfrm>
            <a:off x="10703750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5EAA-6010-4A0E-9D7E-9CA91577D491}"/>
              </a:ext>
            </a:extLst>
          </p:cNvPr>
          <p:cNvSpPr/>
          <p:nvPr/>
        </p:nvSpPr>
        <p:spPr bwMode="auto">
          <a:xfrm>
            <a:off x="11643874" y="4792669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481AEC-62C5-4DF6-866D-298967F65C6A}"/>
              </a:ext>
            </a:extLst>
          </p:cNvPr>
          <p:cNvCxnSpPr>
            <a:cxnSpLocks/>
          </p:cNvCxnSpPr>
          <p:nvPr/>
        </p:nvCxnSpPr>
        <p:spPr>
          <a:xfrm>
            <a:off x="12543617" y="743392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046FA-DDB1-412D-8D56-E35062CFE6D6}"/>
              </a:ext>
            </a:extLst>
          </p:cNvPr>
          <p:cNvSpPr/>
          <p:nvPr/>
        </p:nvSpPr>
        <p:spPr bwMode="auto">
          <a:xfrm>
            <a:off x="13476292" y="479266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1F2FED-12F3-466E-BD3B-E8C17ADE9B4B}"/>
              </a:ext>
            </a:extLst>
          </p:cNvPr>
          <p:cNvSpPr/>
          <p:nvPr/>
        </p:nvSpPr>
        <p:spPr bwMode="auto">
          <a:xfrm>
            <a:off x="14329233" y="479266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1B907-AA23-41AD-9E4A-7A3916797B63}"/>
              </a:ext>
            </a:extLst>
          </p:cNvPr>
          <p:cNvCxnSpPr>
            <a:cxnSpLocks/>
          </p:cNvCxnSpPr>
          <p:nvPr/>
        </p:nvCxnSpPr>
        <p:spPr>
          <a:xfrm>
            <a:off x="1786363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AE4C-843E-4B39-8B57-289EBD50DE6D}"/>
              </a:ext>
            </a:extLst>
          </p:cNvPr>
          <p:cNvSpPr/>
          <p:nvPr/>
        </p:nvSpPr>
        <p:spPr bwMode="auto">
          <a:xfrm>
            <a:off x="18830867" y="479266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59F99-62C1-426E-ACE2-1BDFF2DED62E}"/>
              </a:ext>
            </a:extLst>
          </p:cNvPr>
          <p:cNvCxnSpPr>
            <a:cxnSpLocks/>
          </p:cNvCxnSpPr>
          <p:nvPr/>
        </p:nvCxnSpPr>
        <p:spPr>
          <a:xfrm>
            <a:off x="1973740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9129B8-602A-4CD7-B9B5-AAF9EA7D7503}"/>
              </a:ext>
            </a:extLst>
          </p:cNvPr>
          <p:cNvSpPr txBox="1"/>
          <p:nvPr/>
        </p:nvSpPr>
        <p:spPr>
          <a:xfrm>
            <a:off x="20721719" y="697623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C7AB1-5382-4419-8AD4-B9A74616A43A}"/>
              </a:ext>
            </a:extLst>
          </p:cNvPr>
          <p:cNvSpPr/>
          <p:nvPr/>
        </p:nvSpPr>
        <p:spPr bwMode="auto">
          <a:xfrm>
            <a:off x="4583777" y="4792695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175474-5989-4BE2-BB79-50904FF5EBC9}"/>
              </a:ext>
            </a:extLst>
          </p:cNvPr>
          <p:cNvSpPr/>
          <p:nvPr/>
        </p:nvSpPr>
        <p:spPr bwMode="auto">
          <a:xfrm>
            <a:off x="6345268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pic>
        <p:nvPicPr>
          <p:cNvPr id="39" name="Picture 3" descr="MNIST sample images">
            <a:extLst>
              <a:ext uri="{FF2B5EF4-FFF2-40B4-BE49-F238E27FC236}">
                <a16:creationId xmlns:a16="http://schemas.microsoft.com/office/drawing/2014/main" id="{57FF5711-7F18-42C8-A409-CC44A3EEF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3" t="37823" r="60464" b="33723"/>
          <a:stretch/>
        </p:blipFill>
        <p:spPr bwMode="auto">
          <a:xfrm>
            <a:off x="2677877" y="6564922"/>
            <a:ext cx="796972" cy="21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7229D1-E6C7-4E51-A5A5-956B5436EAE7}"/>
              </a:ext>
            </a:extLst>
          </p:cNvPr>
          <p:cNvSpPr/>
          <p:nvPr/>
        </p:nvSpPr>
        <p:spPr bwMode="auto">
          <a:xfrm>
            <a:off x="8095196" y="479267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967EE4-9851-4AEE-8B4B-42A04816797C}"/>
              </a:ext>
            </a:extLst>
          </p:cNvPr>
          <p:cNvSpPr/>
          <p:nvPr/>
        </p:nvSpPr>
        <p:spPr bwMode="auto">
          <a:xfrm>
            <a:off x="9897420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61C563-47C2-4D6F-8815-A0BC58E97CC1}"/>
              </a:ext>
            </a:extLst>
          </p:cNvPr>
          <p:cNvCxnSpPr>
            <a:cxnSpLocks/>
          </p:cNvCxnSpPr>
          <p:nvPr/>
        </p:nvCxnSpPr>
        <p:spPr>
          <a:xfrm>
            <a:off x="15220850" y="7437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1D3507-D507-4A49-A75C-377C76FE8D04}"/>
              </a:ext>
            </a:extLst>
          </p:cNvPr>
          <p:cNvSpPr/>
          <p:nvPr/>
        </p:nvSpPr>
        <p:spPr bwMode="auto">
          <a:xfrm>
            <a:off x="16153525" y="4796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0AEA10-6310-4873-9C27-622E3C71C962}"/>
              </a:ext>
            </a:extLst>
          </p:cNvPr>
          <p:cNvSpPr/>
          <p:nvPr/>
        </p:nvSpPr>
        <p:spPr bwMode="auto">
          <a:xfrm>
            <a:off x="17006466" y="4796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8D993A58-58C5-48CB-8FE8-D4403CCDF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14549"/>
              </p:ext>
            </p:extLst>
          </p:nvPr>
        </p:nvGraphicFramePr>
        <p:xfrm>
          <a:off x="2257567" y="10587658"/>
          <a:ext cx="14109932" cy="74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496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705496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Bx1x28x28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5x5, padding 2, stride 1, K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Bx6x28x28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Bx6x14x14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0, stride 1, K =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Bx16x10x10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Bx16x5x5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FC1: D=120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76382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52AA87F-6AD6-480A-B8F1-2C422D3517AE}"/>
              </a:ext>
            </a:extLst>
          </p:cNvPr>
          <p:cNvSpPr txBox="1"/>
          <p:nvPr/>
        </p:nvSpPr>
        <p:spPr>
          <a:xfrm>
            <a:off x="16552011" y="11451554"/>
            <a:ext cx="184973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~60K parameters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ave</a:t>
            </a:r>
            <a:r>
              <a:rPr lang="en-US" dirty="0"/>
              <a:t>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tanh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filters with reduced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3690861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799047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dirty="0"/>
              <a:t>ImageNet Large Scale Visual Recognition Challenge (ILSVRC)</a:t>
            </a:r>
            <a:endParaRPr lang="en-US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4FFD1-34B4-4162-B3A0-F5816786BF7A}"/>
              </a:ext>
            </a:extLst>
          </p:cNvPr>
          <p:cNvSpPr/>
          <p:nvPr/>
        </p:nvSpPr>
        <p:spPr>
          <a:xfrm>
            <a:off x="4267196" y="15445287"/>
            <a:ext cx="115161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localization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1000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200 fully labeled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 from video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30 fully labeled categories.</a:t>
            </a:r>
            <a:endParaRPr 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7DDEF-573B-4440-B494-305EED22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57" y="4168445"/>
            <a:ext cx="13389117" cy="1110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0693-4BBB-4EC5-98D9-24D9552B1A4F}"/>
              </a:ext>
            </a:extLst>
          </p:cNvPr>
          <p:cNvSpPr txBox="1"/>
          <p:nvPr/>
        </p:nvSpPr>
        <p:spPr>
          <a:xfrm>
            <a:off x="17784416" y="4145063"/>
            <a:ext cx="16525461" cy="1394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Running since 2010, currently still run in Kaggle</a:t>
            </a:r>
          </a:p>
          <a:p>
            <a:r>
              <a:rPr lang="en-US" sz="3600" dirty="0">
                <a:hlinkClick r:id="rId4"/>
              </a:rPr>
              <a:t>https://image-net.org/challenges/LSVRC/index.php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5"/>
              </a:rPr>
              <a:t>https://www.kaggle.com/c/imagenet-object-localization-challenge/overview/description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6"/>
              </a:rPr>
              <a:t>https://www.paperswithcode.com/sota/image-classification-on-imagenet?metric=Top%205%20Accuracy</a:t>
            </a:r>
            <a:endParaRPr lang="en-US" sz="3600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ILSVRC used 1.2 million training images for 1000 classes, 50,000 validation images, and 150,000 testing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Include object classification, detection and video detection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 is a dataset of over 15 million labeled high-resolution images belonging to roughly 22,000 categories</a:t>
            </a:r>
          </a:p>
        </p:txBody>
      </p:sp>
    </p:spTree>
    <p:extLst>
      <p:ext uri="{BB962C8B-B14F-4D97-AF65-F5344CB8AC3E}">
        <p14:creationId xmlns:p14="http://schemas.microsoft.com/office/powerpoint/2010/main" val="3608519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e 52">
            <a:extLst>
              <a:ext uri="{FF2B5EF4-FFF2-40B4-BE49-F238E27FC236}">
                <a16:creationId xmlns:a16="http://schemas.microsoft.com/office/drawing/2014/main" id="{39594201-0120-4F95-98CF-BAE09F2F0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356652"/>
              </p:ext>
            </p:extLst>
          </p:nvPr>
        </p:nvGraphicFramePr>
        <p:xfrm>
          <a:off x="2257814" y="9751639"/>
          <a:ext cx="21980412" cy="91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020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1099020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2007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Bx3x227x227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11x11, padding 0, stride 4, K = 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Bx96x55x55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2,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Bx256x27x27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0622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395711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37474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Bx256x6x6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 </a:t>
                      </a:r>
                      <a:r>
                        <a:rPr lang="en-US" sz="4400" dirty="0">
                          <a:solidFill>
                            <a:srgbClr val="FF0000"/>
                          </a:solidFill>
                        </a:rPr>
                        <a:t>(~62% of total #paras)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182462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FC1: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96504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AlexNet</a:t>
            </a:r>
            <a:endParaRPr lang="en-US" sz="8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3776868" y="1946896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Alex </a:t>
            </a:r>
            <a:r>
              <a:rPr lang="en-US" sz="2400" dirty="0" err="1"/>
              <a:t>Krizhevsky</a:t>
            </a:r>
            <a:r>
              <a:rPr lang="en-US" sz="2400" dirty="0"/>
              <a:t>, Ilya </a:t>
            </a:r>
            <a:r>
              <a:rPr lang="en-US" sz="2400" dirty="0" err="1"/>
              <a:t>Sutskever</a:t>
            </a:r>
            <a:r>
              <a:rPr lang="en-US" sz="2400" dirty="0"/>
              <a:t>, Geoffrey E. Hinton. ImageNet Classification with Deep Convolutional Neural Networks. </a:t>
            </a:r>
            <a:r>
              <a:rPr lang="en-US" sz="2400" dirty="0" err="1"/>
              <a:t>NeuIPS</a:t>
            </a:r>
            <a:r>
              <a:rPr lang="en-US" sz="2400" dirty="0"/>
              <a:t> 2012.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E7853F-AAEA-45D0-AD6A-FA650D4B54C5}"/>
              </a:ext>
            </a:extLst>
          </p:cNvPr>
          <p:cNvGrpSpPr/>
          <p:nvPr/>
        </p:nvGrpSpPr>
        <p:grpSpPr>
          <a:xfrm>
            <a:off x="2146973" y="3675106"/>
            <a:ext cx="30572735" cy="5286532"/>
            <a:chOff x="2146973" y="3675106"/>
            <a:chExt cx="30572735" cy="5286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49A2CB-9E0A-4697-AA6D-E973B3BCC477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699A72-68AF-42A8-ACF9-80C88B29CA62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46D334-AD11-402E-B9C6-31F6485C1E24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B2E8077-FC0C-4D45-95A2-415EFB2C0B83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FADEA4-AEEB-4417-A99F-AD1B347ACB6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DE9978-3CC3-401F-A4E2-8BBCFC2B3878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378C513-2A06-4414-8C57-3AE12D817C73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E8D616-CAC7-4BB1-9D10-1760F84340E6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8A33C7-30D0-47AD-921F-5CA9EDF3130B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B78888-6ED6-4174-B76A-FA45DA1E9A82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C7BB2C-D2B4-4BCE-8D55-F61B39988C1D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DBCE267-3256-4865-AE55-2302D2DD4212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6CDDE4-A9CE-46C4-8FD7-75C4A7197E03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C7BA40-E6CD-4917-9CF9-BAB041AE551F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FBD403-6C52-447B-B9B0-CE2409DD8617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D900FB-BA1E-4CD8-8777-01E9AE7BC3CD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311ED7-D276-43A7-90DF-409BCE1BF492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A66BED-6A33-4DA4-87E2-D408060A56F4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A78546-0EB1-4371-AD66-B6376B308FD5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F9B4B85-EB0D-42BC-B8F0-F29490A09E14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61B94A4-C907-4128-B041-6711CE22C668}"/>
                </a:ext>
              </a:extLst>
            </p:cNvPr>
            <p:cNvSpPr txBox="1"/>
            <p:nvPr/>
          </p:nvSpPr>
          <p:spPr>
            <a:xfrm>
              <a:off x="2146973" y="6125312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0E3BCB-A843-42C1-9032-DE3E913A3B26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1056E8-62C4-4754-9497-F2F67CD64007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8A0A29-A7DB-41F4-AE48-15B16D638571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EE87FD-FE99-4988-B60B-17FE97BAEE81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D6E5959-9900-4200-B59E-F00C3C53B9D7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2B7FBC0-9405-44B9-AAA7-0C1E583A4F4B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3A4AB22-B26F-4E52-9F58-579B27180CDD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451206A-D009-40D3-9ACD-DCB975252DD9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DC8A980-C3B8-4077-9A21-9A50C1FBD8EA}"/>
              </a:ext>
            </a:extLst>
          </p:cNvPr>
          <p:cNvSpPr/>
          <p:nvPr/>
        </p:nvSpPr>
        <p:spPr>
          <a:xfrm>
            <a:off x="24914086" y="10675709"/>
            <a:ext cx="7964557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</a:t>
            </a:r>
            <a:r>
              <a:rPr lang="en-US" sz="4400" strike="sngStrike" dirty="0"/>
              <a:t>60K</a:t>
            </a:r>
            <a:r>
              <a:rPr lang="en-US" sz="4400" dirty="0"/>
              <a:t> 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 err="1"/>
              <a:t>ave</a:t>
            </a:r>
            <a:r>
              <a:rPr lang="en-US" sz="36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/>
              <a:t>tanh</a:t>
            </a:r>
            <a:r>
              <a:rPr lang="en-US" sz="3600" dirty="0"/>
              <a:t> </a:t>
            </a:r>
            <a:r>
              <a:rPr lang="en-US" sz="3600" dirty="0" err="1"/>
              <a:t>ReLU</a:t>
            </a:r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dirty="0" err="1"/>
              <a:t>softmax</a:t>
            </a:r>
            <a:r>
              <a:rPr lang="en-US" sz="36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</a:rPr>
              <a:t>Much larger dataset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47A1424-04F0-4306-9B2B-12B251AA8580}"/>
              </a:ext>
            </a:extLst>
          </p:cNvPr>
          <p:cNvSpPr/>
          <p:nvPr/>
        </p:nvSpPr>
        <p:spPr>
          <a:xfrm>
            <a:off x="32322052" y="12085982"/>
            <a:ext cx="556591" cy="4797287"/>
          </a:xfrm>
          <a:prstGeom prst="rightBrace">
            <a:avLst>
              <a:gd name="adj1" fmla="val 72619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406A1-2F99-4EF2-8A5F-68AF0CABDCC6}"/>
              </a:ext>
            </a:extLst>
          </p:cNvPr>
          <p:cNvSpPr txBox="1"/>
          <p:nvPr/>
        </p:nvSpPr>
        <p:spPr>
          <a:xfrm>
            <a:off x="33170191" y="13632670"/>
            <a:ext cx="253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and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80047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To be continued …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13" y="5315439"/>
            <a:ext cx="24687621" cy="1098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3014960" y="5547360"/>
            <a:ext cx="19324320" cy="10750653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9300557" y="1008490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Resnet, 2015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42794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713096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ResNeXt</a:t>
            </a:r>
            <a:r>
              <a:rPr lang="en-US" altLang="zh-CN" sz="9600" dirty="0"/>
              <a:t> 2016 : wider network with skip connection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9433207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25405</TotalTime>
  <Words>6011</Words>
  <Application>Microsoft Office PowerPoint</Application>
  <PresentationFormat>Custom</PresentationFormat>
  <Paragraphs>2834</Paragraphs>
  <Slides>63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Lucida Grande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PowerPoint Presentation</vt:lpstr>
      <vt:lpstr>Outline</vt:lpstr>
      <vt:lpstr>ImageNet winners</vt:lpstr>
      <vt:lpstr>Z-F net, 2013</vt:lpstr>
      <vt:lpstr>VGG net, 2014</vt:lpstr>
      <vt:lpstr>Google Inception net, 2014</vt:lpstr>
      <vt:lpstr>Resnet, 2015</vt:lpstr>
      <vt:lpstr>Resnet : residual connection</vt:lpstr>
      <vt:lpstr>ResNeXt 2016 : wider network with skip connection</vt:lpstr>
      <vt:lpstr>SqueezeNet 2017 : attention along channels</vt:lpstr>
      <vt:lpstr>EfficientNet</vt:lpstr>
      <vt:lpstr>Mobile net</vt:lpstr>
      <vt:lpstr>Revisit image classification</vt:lpstr>
      <vt:lpstr>FC layer is not efficient for image</vt:lpstr>
      <vt:lpstr>Spatially invariant feature detection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layer with multiple channels</vt:lpstr>
      <vt:lpstr>Padding</vt:lpstr>
      <vt:lpstr>Stride</vt:lpstr>
      <vt:lpstr>Stride</vt:lpstr>
      <vt:lpstr>Stride</vt:lpstr>
      <vt:lpstr>Determine the output size</vt:lpstr>
      <vt:lpstr>Multiple kernels</vt:lpstr>
      <vt:lpstr>Multiple CONV layers can be stacked</vt:lpstr>
      <vt:lpstr>Receptive field</vt:lpstr>
      <vt:lpstr>1D and 3D convolution</vt:lpstr>
      <vt:lpstr>Dilated convolution</vt:lpstr>
      <vt:lpstr>Transpose convolution</vt:lpstr>
      <vt:lpstr>Transpose convolution</vt:lpstr>
      <vt:lpstr>Convolution is shift-invariant, not for rotation and scale</vt:lpstr>
      <vt:lpstr>Data augmentation</vt:lpstr>
      <vt:lpstr>Data augmentation</vt:lpstr>
      <vt:lpstr>Pooling : another way to reduce computation</vt:lpstr>
      <vt:lpstr>PowerPoint Presentation</vt:lpstr>
      <vt:lpstr>PowerPoint Presentation</vt:lpstr>
      <vt:lpstr>Use interpolation to resize images</vt:lpstr>
      <vt:lpstr>Layers to adjust image size</vt:lpstr>
      <vt:lpstr>Batch Normalization</vt:lpstr>
      <vt:lpstr>Batch Normalization</vt:lpstr>
      <vt:lpstr>Batch Normalization: if we need normalized features, add a layer to enforce it</vt:lpstr>
      <vt:lpstr>Batch Normalization: if we need normalized features, add a layer to enforce it</vt:lpstr>
      <vt:lpstr>Batch Normalization: if we need normalized features, add a layer to enforce it</vt:lpstr>
      <vt:lpstr>Model with BN layer</vt:lpstr>
      <vt:lpstr>From BN paper</vt:lpstr>
      <vt:lpstr>Model evaluation and training</vt:lpstr>
      <vt:lpstr>More feature normalization</vt:lpstr>
      <vt:lpstr>CNN leads to the revolution of deep learning</vt:lpstr>
      <vt:lpstr>LeNet and MNIST datasets</vt:lpstr>
      <vt:lpstr>LeNet-5</vt:lpstr>
      <vt:lpstr>ImageNet Large Scale Visual Recognition Challenge (ILSVRC)</vt:lpstr>
      <vt:lpstr>AlexNet</vt:lpstr>
      <vt:lpstr>To be continued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2788</cp:revision>
  <dcterms:created xsi:type="dcterms:W3CDTF">2010-08-11T18:35:55Z</dcterms:created>
  <dcterms:modified xsi:type="dcterms:W3CDTF">2021-06-21T14:56:52Z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